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77" r:id="rId3"/>
    <p:sldId id="709" r:id="rId5"/>
    <p:sldId id="735" r:id="rId6"/>
    <p:sldId id="710" r:id="rId7"/>
    <p:sldId id="711" r:id="rId8"/>
    <p:sldId id="723" r:id="rId9"/>
    <p:sldId id="740" r:id="rId10"/>
    <p:sldId id="739" r:id="rId11"/>
  </p:sldIdLst>
  <p:sldSz cx="12188825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08330" indent="-151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17930" indent="-3035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827530" indent="-4559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437130" indent="-6083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0000"/>
    <a:srgbClr val="C4261D"/>
    <a:srgbClr val="D68F00"/>
    <a:srgbClr val="FFCC00"/>
    <a:srgbClr val="FFFFCC"/>
    <a:srgbClr val="7F7E73"/>
    <a:srgbClr val="48EECE"/>
    <a:srgbClr val="F8E57F"/>
    <a:srgbClr val="62D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94" autoAdjust="0"/>
    <p:restoredTop sz="94784" autoAdjust="0"/>
  </p:normalViewPr>
  <p:slideViewPr>
    <p:cSldViewPr>
      <p:cViewPr varScale="1">
        <p:scale>
          <a:sx n="84" d="100"/>
          <a:sy n="84" d="100"/>
        </p:scale>
        <p:origin x="72" y="732"/>
      </p:cViewPr>
      <p:guideLst>
        <p:guide orient="horz" pos="2159"/>
        <p:guide pos="3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ECAF89B5-7E5A-458D-BFF6-4E424D1451F8}" type="datetimeFigureOut">
              <a:rPr lang="zh-CN" altLang="en-US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  <a:endParaRPr lang="zh-CN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zh-CN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zh-CN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zh-CN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6885431F-02B6-4EA9-9E19-8263F9AB2C32}" type="slidenum">
              <a:rPr lang="zh-CN" altLang="en-US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微软雅黑" panose="020B0503020204020204" pitchFamily="34" charset="-122"/>
      </a:defRPr>
    </a:lvl1pPr>
    <a:lvl2pPr marL="60833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微软雅黑" panose="020B0503020204020204" pitchFamily="34" charset="-122"/>
      </a:defRPr>
    </a:lvl2pPr>
    <a:lvl3pPr marL="121793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微软雅黑" panose="020B0503020204020204" pitchFamily="34" charset="-122"/>
      </a:defRPr>
    </a:lvl3pPr>
    <a:lvl4pPr marL="182753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微软雅黑" panose="020B0503020204020204" pitchFamily="34" charset="-122"/>
      </a:defRPr>
    </a:lvl4pPr>
    <a:lvl5pPr marL="243713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微软雅黑" panose="020B0503020204020204" pitchFamily="34" charset="-122"/>
      </a:defRPr>
    </a:lvl5pPr>
    <a:lvl6pPr marL="3047365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5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565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165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4AA9CEA3-9174-40BA-8E53-6591A8861E04}" type="slidenum">
              <a:rPr lang="zh-CN" altLang="en-US" smtClean="0">
                <a:ea typeface="微软雅黑" panose="020B0503020204020204" pitchFamily="34" charset="-122"/>
                <a:cs typeface="微软雅黑" panose="020B0503020204020204" pitchFamily="34" charset="-122"/>
              </a:rPr>
            </a:fld>
            <a:endParaRPr lang="zh-CN" altLang="en-US"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4AA9CEA3-9174-40BA-8E53-6591A8861E04}" type="slidenum">
              <a:rPr lang="zh-CN" altLang="en-US" smtClean="0">
                <a:ea typeface="微软雅黑" panose="020B0503020204020204" pitchFamily="34" charset="-122"/>
                <a:cs typeface="微软雅黑" panose="020B0503020204020204" pitchFamily="34" charset="-122"/>
              </a:rPr>
            </a:fld>
            <a:endParaRPr lang="zh-CN" altLang="en-US"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PT~金融理财PPT-新\银行类\14+多\11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5513" y="104775"/>
            <a:ext cx="19002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0CD40CE-339E-4C1C-957C-840A9DEC4D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ABB8F404-4D68-4CF1-A1D1-4545FFCFAA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1143000"/>
          </a:xfrm>
          <a:prstGeom prst="rect">
            <a:avLst/>
          </a:prstGeom>
        </p:spPr>
        <p:txBody>
          <a:bodyPr lIns="81601" tIns="40801" rIns="81601" bIns="40801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lIns="81601" tIns="40801" rIns="81601" bIns="40801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lIns="81601" tIns="40801" rIns="81601" bIns="40801"/>
          <a:lstStyle/>
          <a:p>
            <a:fld id="{9B1752FB-511F-9241-85F2-0772FBD45B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lIns="81601" tIns="40801" rIns="81601" bIns="40801"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6822" y="6362702"/>
            <a:ext cx="2844059" cy="365125"/>
          </a:xfrm>
          <a:prstGeom prst="rect">
            <a:avLst/>
          </a:prstGeom>
        </p:spPr>
        <p:txBody>
          <a:bodyPr lIns="81601" tIns="40801" rIns="81601" bIns="40801"/>
          <a:lstStyle/>
          <a:p>
            <a:fld id="{88DD18B4-169F-9643-8115-AB88F411117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 advClick="0" advTm="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微软雅黑" panose="020B0503020204020204" pitchFamily="34" charset="-122"/>
          <a:cs typeface="微软雅黑" panose="020B0503020204020204" pitchFamily="34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cs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cs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cs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cs typeface="微软雅黑" panose="020B0503020204020204" pitchFamily="34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165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7765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5930" indent="-4559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微软雅黑" panose="020B0503020204020204" pitchFamily="34" charset="-122"/>
          <a:cs typeface="微软雅黑" panose="020B0503020204020204" pitchFamily="34" charset="-122"/>
        </a:defRPr>
      </a:lvl1pPr>
      <a:lvl2pPr marL="989330" indent="-3797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微软雅黑" panose="020B0503020204020204" pitchFamily="34" charset="-122"/>
        </a:defRPr>
      </a:lvl2pPr>
      <a:lvl3pPr marL="1522730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微软雅黑" panose="020B0503020204020204" pitchFamily="34" charset="-122"/>
          <a:cs typeface="微软雅黑" panose="020B0503020204020204" pitchFamily="34" charset="-122"/>
        </a:defRPr>
      </a:lvl3pPr>
      <a:lvl4pPr marL="2132330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微软雅黑" panose="020B0503020204020204" pitchFamily="34" charset="-122"/>
          <a:cs typeface="微软雅黑" panose="020B0503020204020204" pitchFamily="34" charset="-122"/>
        </a:defRPr>
      </a:lvl4pPr>
      <a:lvl5pPr marL="2741930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微软雅黑" panose="020B0503020204020204" pitchFamily="34" charset="-122"/>
          <a:cs typeface="微软雅黑" panose="020B0503020204020204" pitchFamily="34" charset="-122"/>
        </a:defRPr>
      </a:lvl5pPr>
      <a:lvl6pPr marL="3352165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113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073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93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3" Type="http://schemas.openxmlformats.org/officeDocument/2006/relationships/slideLayout" Target="../slideLayouts/slideLayout2.xml"/><Relationship Id="rId22" Type="http://schemas.openxmlformats.org/officeDocument/2006/relationships/image" Target="../media/image5.png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2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image" Target="../media/image4.png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椭圆 72"/>
          <p:cNvSpPr/>
          <p:nvPr/>
        </p:nvSpPr>
        <p:spPr>
          <a:xfrm>
            <a:off x="6538913" y="1789113"/>
            <a:ext cx="7212012" cy="7212012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7756525" y="-1816100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8099425" y="-196850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6919913" y="-4325938"/>
            <a:ext cx="7212012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6958508" y="4869160"/>
            <a:ext cx="903287" cy="90328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7219950" y="946150"/>
            <a:ext cx="365125" cy="366713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11180610" y="3824174"/>
            <a:ext cx="401309" cy="40130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3" name="同心圆 8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1062964" y="2060848"/>
            <a:ext cx="831654" cy="831654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6" name="同心圆 8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8262043" y="4754594"/>
            <a:ext cx="292960" cy="2929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9" name="同心圆 8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6670476" y="6093296"/>
            <a:ext cx="383792" cy="3837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2" name="同心圆 9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94" name="椭圆 93"/>
          <p:cNvSpPr/>
          <p:nvPr/>
        </p:nvSpPr>
        <p:spPr>
          <a:xfrm>
            <a:off x="10733088" y="1674813"/>
            <a:ext cx="366712" cy="366712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10752138" y="6281738"/>
            <a:ext cx="184150" cy="1841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96" name="组合 95"/>
          <p:cNvGrpSpPr/>
          <p:nvPr/>
        </p:nvGrpSpPr>
        <p:grpSpPr>
          <a:xfrm>
            <a:off x="9445684" y="4432819"/>
            <a:ext cx="1099192" cy="109919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pic>
        <p:nvPicPr>
          <p:cNvPr id="5134" name="Picture 2" descr="D:\PPT~金融理财PPT-新\银行类\14+多\111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77838" y="423863"/>
            <a:ext cx="251936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椭圆 34"/>
          <p:cNvSpPr/>
          <p:nvPr/>
        </p:nvSpPr>
        <p:spPr>
          <a:xfrm>
            <a:off x="8614692" y="2060848"/>
            <a:ext cx="1571625" cy="150018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-1521777" y="1838722"/>
            <a:ext cx="8208912" cy="19850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endParaRPr lang="en-US" altLang="zh-CN" sz="1400" b="1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4400" b="1" kern="1400" spc="30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招商银行抗疫小微贷</a:t>
            </a:r>
            <a:endParaRPr lang="zh-CN" altLang="en-US" sz="4400" b="1" kern="1400" spc="30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餐饮</a:t>
            </a: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行业</a:t>
            </a:r>
            <a:endParaRPr lang="zh-CN" altLang="en-US" sz="28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5103" y="4689942"/>
            <a:ext cx="2596515" cy="8921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招商</a:t>
            </a:r>
            <a:r>
              <a:rPr lang="zh-CN" altLang="en-US" sz="2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银行苏州分行</a:t>
            </a:r>
            <a:endParaRPr lang="zh-CN" altLang="en-US" sz="2000" b="1" dirty="0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零售信贷部</a:t>
            </a:r>
            <a:endParaRPr lang="zh-CN" altLang="en-US" sz="2000" b="1" dirty="0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b="1" dirty="0" smtClean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b="1" dirty="0" smtClean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dirty="0" smtClean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 dirty="0" smtClean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b="1" dirty="0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620946" y="6120601"/>
            <a:ext cx="383792" cy="3837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4" name="同心圆 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6" name="椭圆 5"/>
          <p:cNvSpPr/>
          <p:nvPr/>
        </p:nvSpPr>
        <p:spPr>
          <a:xfrm>
            <a:off x="10702608" y="6309043"/>
            <a:ext cx="184150" cy="1841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750175" y="-1826895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913563" y="-4336733"/>
            <a:ext cx="7212012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547803" y="1806258"/>
            <a:ext cx="7212012" cy="7212012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8108315" y="-179705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1189500" y="3841319"/>
            <a:ext cx="401309" cy="40130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椭圆 13"/>
          <p:cNvSpPr/>
          <p:nvPr/>
        </p:nvSpPr>
        <p:spPr>
          <a:xfrm>
            <a:off x="7759065" y="-1809750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>
          <a:xfrm>
            <a:off x="-14514" y="699913"/>
            <a:ext cx="6468966" cy="64791"/>
            <a:chOff x="4717143" y="1103086"/>
            <a:chExt cx="3483428" cy="108000"/>
          </a:xfrm>
        </p:grpSpPr>
        <p:sp>
          <p:nvSpPr>
            <p:cNvPr id="7" name="矩形 6"/>
            <p:cNvSpPr/>
            <p:nvPr/>
          </p:nvSpPr>
          <p:spPr>
            <a:xfrm>
              <a:off x="4717143" y="1103086"/>
              <a:ext cx="1741714" cy="108000"/>
            </a:xfrm>
            <a:prstGeom prst="rect">
              <a:avLst/>
            </a:prstGeom>
            <a:solidFill>
              <a:srgbClr val="D7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458857" y="1103086"/>
              <a:ext cx="1741714" cy="108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标题 1"/>
          <p:cNvSpPr txBox="1"/>
          <p:nvPr/>
        </p:nvSpPr>
        <p:spPr>
          <a:xfrm>
            <a:off x="380855" y="105806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9756" y="53380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体系</a:t>
            </a: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981710" y="1196975"/>
            <a:ext cx="9954895" cy="5191125"/>
            <a:chOff x="1546" y="1885"/>
            <a:chExt cx="15677" cy="8175"/>
          </a:xfrm>
        </p:grpSpPr>
        <p:sp>
          <p:nvSpPr>
            <p:cNvPr id="4" name="矩形 3"/>
            <p:cNvSpPr/>
            <p:nvPr/>
          </p:nvSpPr>
          <p:spPr>
            <a:xfrm>
              <a:off x="5307" y="4069"/>
              <a:ext cx="1138" cy="2204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用途</a:t>
              </a:r>
              <a:r>
                <a:rPr lang="en-US" altLang="zh-CN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CN" altLang="en-US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有无营业执照</a:t>
              </a:r>
              <a:endPara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defRPr/>
              </a:pPr>
              <a:r>
                <a:rPr lang="en-US" altLang="zh-CN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>
              <a:off x="4681" y="5040"/>
              <a:ext cx="507" cy="0"/>
            </a:xfrm>
            <a:prstGeom prst="straightConnector1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连接符 76"/>
            <p:cNvCxnSpPr/>
            <p:nvPr/>
          </p:nvCxnSpPr>
          <p:spPr>
            <a:xfrm flipV="1">
              <a:off x="5684" y="3584"/>
              <a:ext cx="1011" cy="367"/>
            </a:xfrm>
            <a:prstGeom prst="bentConnector3">
              <a:avLst>
                <a:gd name="adj1" fmla="val 2380"/>
              </a:avLst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肘形连接符 78"/>
            <p:cNvCxnSpPr/>
            <p:nvPr/>
          </p:nvCxnSpPr>
          <p:spPr>
            <a:xfrm rot="5400000" flipV="1">
              <a:off x="5027" y="7193"/>
              <a:ext cx="1698" cy="99"/>
            </a:xfrm>
            <a:prstGeom prst="bentConnector3">
              <a:avLst>
                <a:gd name="adj1" fmla="val 50032"/>
              </a:avLst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53"/>
            <p:cNvSpPr>
              <a:spLocks noChangeArrowheads="1"/>
            </p:cNvSpPr>
            <p:nvPr/>
          </p:nvSpPr>
          <p:spPr bwMode="auto">
            <a:xfrm>
              <a:off x="1671" y="3584"/>
              <a:ext cx="2884" cy="2810"/>
            </a:xfrm>
            <a:prstGeom prst="ellipse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苏州有房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823" y="2972"/>
              <a:ext cx="2646" cy="1100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小微贷款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2" name="组合 22"/>
            <p:cNvGrpSpPr/>
            <p:nvPr/>
          </p:nvGrpSpPr>
          <p:grpSpPr bwMode="auto">
            <a:xfrm>
              <a:off x="4771" y="9931"/>
              <a:ext cx="8799" cy="129"/>
              <a:chOff x="2054384" y="3643262"/>
              <a:chExt cx="4942263" cy="46281"/>
            </a:xfr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</p:grpSpPr>
          <p:sp>
            <p:nvSpPr>
              <p:cNvPr id="55" name="椭圆 54"/>
              <p:cNvSpPr/>
              <p:nvPr/>
            </p:nvSpPr>
            <p:spPr>
              <a:xfrm>
                <a:off x="2054384" y="3643262"/>
                <a:ext cx="45400" cy="453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6951247" y="3644226"/>
                <a:ext cx="45400" cy="4531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4" name="肘形连接符 76"/>
            <p:cNvCxnSpPr/>
            <p:nvPr/>
          </p:nvCxnSpPr>
          <p:spPr>
            <a:xfrm flipV="1">
              <a:off x="9698" y="2492"/>
              <a:ext cx="1011" cy="367"/>
            </a:xfrm>
            <a:prstGeom prst="bentConnector3">
              <a:avLst>
                <a:gd name="adj1" fmla="val 2380"/>
              </a:avLst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肘形连接符 78"/>
            <p:cNvCxnSpPr/>
            <p:nvPr/>
          </p:nvCxnSpPr>
          <p:spPr>
            <a:xfrm>
              <a:off x="9698" y="4069"/>
              <a:ext cx="1011" cy="367"/>
            </a:xfrm>
            <a:prstGeom prst="bentConnector3">
              <a:avLst>
                <a:gd name="adj1" fmla="val -2911"/>
              </a:avLst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 5"/>
            <p:cNvSpPr/>
            <p:nvPr/>
          </p:nvSpPr>
          <p:spPr>
            <a:xfrm>
              <a:off x="10827" y="1885"/>
              <a:ext cx="2465" cy="1101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全款房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827" y="4069"/>
              <a:ext cx="2465" cy="1101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有按揭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0" name="直接箭头连接符 29"/>
            <p:cNvCxnSpPr/>
            <p:nvPr/>
          </p:nvCxnSpPr>
          <p:spPr>
            <a:xfrm>
              <a:off x="13586" y="2492"/>
              <a:ext cx="734" cy="2"/>
            </a:xfrm>
            <a:prstGeom prst="straightConnector1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>
              <a:off x="13586" y="4677"/>
              <a:ext cx="734" cy="2"/>
            </a:xfrm>
            <a:prstGeom prst="straightConnector1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/>
            <p:cNvSpPr/>
            <p:nvPr/>
          </p:nvSpPr>
          <p:spPr>
            <a:xfrm>
              <a:off x="14339" y="1885"/>
              <a:ext cx="2884" cy="1101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小微抵押贷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4339" y="4191"/>
              <a:ext cx="2884" cy="1101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小微配套贷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4" name="肘形连接符 78"/>
            <p:cNvCxnSpPr/>
            <p:nvPr/>
          </p:nvCxnSpPr>
          <p:spPr>
            <a:xfrm rot="16200000" flipH="1">
              <a:off x="169" y="6540"/>
              <a:ext cx="3765" cy="1011"/>
            </a:xfrm>
            <a:prstGeom prst="bentConnector3">
              <a:avLst>
                <a:gd name="adj1" fmla="val 50000"/>
              </a:avLst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/>
            <p:nvPr/>
          </p:nvCxnSpPr>
          <p:spPr>
            <a:xfrm flipV="1">
              <a:off x="2674" y="8803"/>
              <a:ext cx="3010" cy="0"/>
            </a:xfrm>
            <a:prstGeom prst="straightConnector1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>
              <a:off x="5684" y="8318"/>
              <a:ext cx="2646" cy="1100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小微</a:t>
              </a:r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闪电贷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76" y="7954"/>
              <a:ext cx="2133" cy="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苏州无房</a:t>
              </a:r>
              <a:endParaRPr lang="zh-CN" altLang="en-US" dirty="0"/>
            </a:p>
          </p:txBody>
        </p:sp>
      </p:grpSp>
    </p:spTree>
  </p:cSld>
  <p:clrMapOvr>
    <a:masterClrMapping/>
  </p:clrMapOvr>
  <p:transition spd="med" advClick="0" advTm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>
          <a:xfrm>
            <a:off x="-14514" y="699913"/>
            <a:ext cx="6468966" cy="64791"/>
            <a:chOff x="4717143" y="1103086"/>
            <a:chExt cx="3483428" cy="108000"/>
          </a:xfrm>
        </p:grpSpPr>
        <p:sp>
          <p:nvSpPr>
            <p:cNvPr id="7" name="矩形 6"/>
            <p:cNvSpPr/>
            <p:nvPr/>
          </p:nvSpPr>
          <p:spPr>
            <a:xfrm>
              <a:off x="4717143" y="1103086"/>
              <a:ext cx="1741714" cy="108000"/>
            </a:xfrm>
            <a:prstGeom prst="rect">
              <a:avLst/>
            </a:prstGeom>
            <a:solidFill>
              <a:srgbClr val="D7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458857" y="1103086"/>
              <a:ext cx="1741714" cy="108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标题 1"/>
          <p:cNvSpPr txBox="1"/>
          <p:nvPr/>
        </p:nvSpPr>
        <p:spPr>
          <a:xfrm>
            <a:off x="380855" y="105806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9756" y="40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小微抵押贷款基本准入要求</a:t>
            </a: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395730" y="1556385"/>
            <a:ext cx="1823720" cy="108013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房产</a:t>
            </a:r>
            <a:endParaRPr lang="zh-CN" altLang="en-US" sz="5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395730" y="3214370"/>
            <a:ext cx="1823720" cy="108013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家庭</a:t>
            </a:r>
            <a:endParaRPr lang="zh-CN" altLang="en-US" sz="5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396365" y="5041900"/>
            <a:ext cx="1823720" cy="108013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公司</a:t>
            </a:r>
            <a:endParaRPr lang="zh-CN" altLang="en-US" sz="5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4" name="横卷形 13"/>
          <p:cNvSpPr/>
          <p:nvPr/>
        </p:nvSpPr>
        <p:spPr>
          <a:xfrm>
            <a:off x="4438015" y="1512570"/>
            <a:ext cx="5616575" cy="1224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rgbClr val="FF0000"/>
                </a:solidFill>
              </a:rPr>
              <a:t>住宅，持有满</a:t>
            </a:r>
            <a:r>
              <a:rPr lang="en-US" altLang="zh-CN">
                <a:solidFill>
                  <a:srgbClr val="FF0000"/>
                </a:solidFill>
              </a:rPr>
              <a:t>1</a:t>
            </a:r>
            <a:r>
              <a:rPr lang="zh-CN" altLang="en-US">
                <a:solidFill>
                  <a:srgbClr val="FF0000"/>
                </a:solidFill>
              </a:rPr>
              <a:t>年，楼龄</a:t>
            </a:r>
            <a:r>
              <a:rPr lang="en-US" altLang="zh-CN">
                <a:solidFill>
                  <a:srgbClr val="FF0000"/>
                </a:solidFill>
              </a:rPr>
              <a:t>20</a:t>
            </a:r>
            <a:r>
              <a:rPr lang="zh-CN" altLang="en-US">
                <a:solidFill>
                  <a:srgbClr val="FF0000"/>
                </a:solidFill>
              </a:rPr>
              <a:t>年，可为直系亲属及股东名下，异地</a:t>
            </a:r>
            <a:r>
              <a:rPr lang="en-US" altLang="zh-CN">
                <a:solidFill>
                  <a:srgbClr val="FF0000"/>
                </a:solidFill>
              </a:rPr>
              <a:t>50%</a:t>
            </a:r>
            <a:r>
              <a:rPr lang="zh-CN" altLang="en-US">
                <a:solidFill>
                  <a:srgbClr val="FF0000"/>
                </a:solidFill>
              </a:rPr>
              <a:t>抵押率。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横卷形 14"/>
          <p:cNvSpPr/>
          <p:nvPr/>
        </p:nvSpPr>
        <p:spPr>
          <a:xfrm>
            <a:off x="4572635" y="3214370"/>
            <a:ext cx="5616575" cy="1224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rgbClr val="FF0000"/>
                </a:solidFill>
              </a:rPr>
              <a:t>年龄</a:t>
            </a:r>
            <a:r>
              <a:rPr lang="en-US" altLang="zh-CN">
                <a:solidFill>
                  <a:srgbClr val="FF0000"/>
                </a:solidFill>
              </a:rPr>
              <a:t>60-70</a:t>
            </a:r>
            <a:r>
              <a:rPr lang="zh-CN" altLang="en-US">
                <a:solidFill>
                  <a:srgbClr val="FF0000"/>
                </a:solidFill>
              </a:rPr>
              <a:t>岁，净资产大于</a:t>
            </a:r>
            <a:r>
              <a:rPr lang="en-US" altLang="zh-CN">
                <a:solidFill>
                  <a:srgbClr val="FF0000"/>
                </a:solidFill>
              </a:rPr>
              <a:t>0</a:t>
            </a:r>
            <a:r>
              <a:rPr lang="zh-CN" altLang="en-US">
                <a:solidFill>
                  <a:srgbClr val="FF0000"/>
                </a:solidFill>
              </a:rPr>
              <a:t>，部分非恶意预期可</a:t>
            </a:r>
            <a:r>
              <a:rPr lang="zh-CN" altLang="en-US">
                <a:solidFill>
                  <a:srgbClr val="FF0000"/>
                </a:solidFill>
              </a:rPr>
              <a:t>不计。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横卷形 15"/>
          <p:cNvSpPr/>
          <p:nvPr/>
        </p:nvSpPr>
        <p:spPr>
          <a:xfrm>
            <a:off x="4572635" y="4969510"/>
            <a:ext cx="5616575" cy="1224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rgbClr val="FF0000"/>
                </a:solidFill>
              </a:rPr>
              <a:t>成立满</a:t>
            </a:r>
            <a:r>
              <a:rPr lang="en-US" altLang="zh-CN">
                <a:solidFill>
                  <a:srgbClr val="FF0000"/>
                </a:solidFill>
              </a:rPr>
              <a:t>1</a:t>
            </a:r>
            <a:r>
              <a:rPr lang="zh-CN" altLang="en-US">
                <a:solidFill>
                  <a:srgbClr val="FF0000"/>
                </a:solidFill>
              </a:rPr>
              <a:t>年，持股满</a:t>
            </a:r>
            <a:r>
              <a:rPr lang="en-US" altLang="zh-CN">
                <a:solidFill>
                  <a:srgbClr val="FF0000"/>
                </a:solidFill>
              </a:rPr>
              <a:t>1</a:t>
            </a:r>
            <a:r>
              <a:rPr lang="zh-CN" altLang="en-US">
                <a:solidFill>
                  <a:srgbClr val="FF0000"/>
                </a:solidFill>
              </a:rPr>
              <a:t>年，江浙沪地区注册，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>
          <a:xfrm>
            <a:off x="-14514" y="699913"/>
            <a:ext cx="6468966" cy="64791"/>
            <a:chOff x="4717143" y="1103086"/>
            <a:chExt cx="3483428" cy="108000"/>
          </a:xfrm>
        </p:grpSpPr>
        <p:sp>
          <p:nvSpPr>
            <p:cNvPr id="7" name="矩形 6"/>
            <p:cNvSpPr/>
            <p:nvPr/>
          </p:nvSpPr>
          <p:spPr>
            <a:xfrm>
              <a:off x="4717143" y="1103086"/>
              <a:ext cx="1741714" cy="108000"/>
            </a:xfrm>
            <a:prstGeom prst="rect">
              <a:avLst/>
            </a:prstGeom>
            <a:solidFill>
              <a:srgbClr val="D7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458857" y="1103086"/>
              <a:ext cx="1741714" cy="108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标题 1"/>
          <p:cNvSpPr txBox="1"/>
          <p:nvPr/>
        </p:nvSpPr>
        <p:spPr>
          <a:xfrm>
            <a:off x="380855" y="105806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9756" y="40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小微抵押贷款优势</a:t>
            </a: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5810" y="1196975"/>
            <a:ext cx="10435590" cy="4924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eaLnBrk="1" latinLnBrk="0" hangingPunct="1">
              <a:lnSpc>
                <a:spcPct val="200000"/>
              </a:lnSpc>
            </a:pP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额度高</a:t>
            </a:r>
            <a:r>
              <a:rPr lang="en-US" altLang="zh-CN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 *  </a:t>
            </a: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最高</a:t>
            </a:r>
            <a:r>
              <a:rPr lang="en-US" altLang="zh-CN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万，循环授信</a:t>
            </a:r>
            <a:endParaRPr lang="zh-CN" altLang="en-US" sz="3200" b="1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latinLnBrk="0" hangingPunct="1">
              <a:lnSpc>
                <a:spcPct val="200000"/>
              </a:lnSpc>
            </a:pP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期限长</a:t>
            </a:r>
            <a:r>
              <a:rPr lang="en-US" altLang="zh-CN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 *  </a:t>
            </a: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一次办理。</a:t>
            </a:r>
            <a:r>
              <a:rPr lang="en-US" altLang="zh-CN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年有效</a:t>
            </a:r>
            <a:endParaRPr lang="zh-CN" altLang="en-US" sz="3200" b="1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latinLnBrk="0" hangingPunct="1">
              <a:lnSpc>
                <a:spcPct val="200000"/>
              </a:lnSpc>
            </a:pP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利率低</a:t>
            </a:r>
            <a:r>
              <a:rPr lang="en-US" altLang="zh-CN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 *  </a:t>
            </a: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随借随还，实际成本低</a:t>
            </a:r>
            <a:endParaRPr lang="zh-CN" altLang="en-US" sz="3200" b="1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latinLnBrk="0" hangingPunct="1">
              <a:lnSpc>
                <a:spcPct val="200000"/>
              </a:lnSpc>
            </a:pP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审批快</a:t>
            </a:r>
            <a:r>
              <a:rPr lang="en-US" altLang="zh-CN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 *  </a:t>
            </a: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资料简单，</a:t>
            </a:r>
            <a:r>
              <a:rPr lang="en-US" altLang="zh-CN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天最快审批</a:t>
            </a:r>
            <a:endParaRPr lang="zh-CN" altLang="en-US" sz="3200" b="1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latinLnBrk="0" hangingPunct="1">
              <a:lnSpc>
                <a:spcPct val="200000"/>
              </a:lnSpc>
            </a:pP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有按揭也可贷</a:t>
            </a:r>
            <a:r>
              <a:rPr lang="en-US" altLang="zh-CN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32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有房贷或者我行抵押贷，房产增值仍可贷</a:t>
            </a:r>
            <a:endParaRPr lang="zh-CN" altLang="en-US" sz="3200" b="1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>
          <a:xfrm>
            <a:off x="-14514" y="699913"/>
            <a:ext cx="6468966" cy="64791"/>
            <a:chOff x="4717143" y="1103086"/>
            <a:chExt cx="3483428" cy="108000"/>
          </a:xfrm>
        </p:grpSpPr>
        <p:sp>
          <p:nvSpPr>
            <p:cNvPr id="7" name="矩形 6"/>
            <p:cNvSpPr/>
            <p:nvPr/>
          </p:nvSpPr>
          <p:spPr>
            <a:xfrm>
              <a:off x="4717143" y="1103086"/>
              <a:ext cx="1741714" cy="108000"/>
            </a:xfrm>
            <a:prstGeom prst="rect">
              <a:avLst/>
            </a:prstGeom>
            <a:solidFill>
              <a:srgbClr val="D7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458857" y="1103086"/>
              <a:ext cx="1741714" cy="108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标题 1"/>
          <p:cNvSpPr txBox="1"/>
          <p:nvPr/>
        </p:nvSpPr>
        <p:spPr>
          <a:xfrm>
            <a:off x="380855" y="105806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9756" y="53380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小微抵押贷两大功能</a:t>
            </a: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134235" y="1844675"/>
            <a:ext cx="7378065" cy="3592195"/>
            <a:chOff x="3021" y="2467"/>
            <a:chExt cx="11619" cy="5657"/>
          </a:xfrm>
        </p:grpSpPr>
        <p:sp>
          <p:nvSpPr>
            <p:cNvPr id="22" name="矩形 21"/>
            <p:cNvSpPr/>
            <p:nvPr/>
          </p:nvSpPr>
          <p:spPr>
            <a:xfrm>
              <a:off x="3021" y="2467"/>
              <a:ext cx="4193" cy="1896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周转易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021" y="6228"/>
              <a:ext cx="4193" cy="1896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自动转贷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0" name="直接箭头连接符 29"/>
            <p:cNvCxnSpPr/>
            <p:nvPr/>
          </p:nvCxnSpPr>
          <p:spPr>
            <a:xfrm>
              <a:off x="7879" y="3414"/>
              <a:ext cx="1248" cy="3"/>
            </a:xfrm>
            <a:prstGeom prst="straightConnector1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>
              <a:off x="7879" y="7276"/>
              <a:ext cx="1248" cy="3"/>
            </a:xfrm>
            <a:prstGeom prst="straightConnector1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17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9711" y="2468"/>
              <a:ext cx="4905" cy="1896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随借随还，按天计息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9735" y="6209"/>
              <a:ext cx="4905" cy="1896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scaled="0"/>
            </a:gradFill>
            <a:ln w="38100">
              <a:noFill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符合条件可无还本续贷，节约资金成本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 rot="10380000">
            <a:off x="955675" y="1607185"/>
            <a:ext cx="6951980" cy="3543935"/>
            <a:chOff x="10505" y="6022"/>
            <a:chExt cx="7734" cy="4178"/>
          </a:xfrm>
        </p:grpSpPr>
        <p:grpSp>
          <p:nvGrpSpPr>
            <p:cNvPr id="82" name="组合 81"/>
            <p:cNvGrpSpPr/>
            <p:nvPr/>
          </p:nvGrpSpPr>
          <p:grpSpPr>
            <a:xfrm>
              <a:off x="17607" y="6022"/>
              <a:ext cx="632" cy="632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83" name="同心圆 8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88" name="组合 87"/>
            <p:cNvGrpSpPr/>
            <p:nvPr/>
          </p:nvGrpSpPr>
          <p:grpSpPr>
            <a:xfrm>
              <a:off x="13011" y="7488"/>
              <a:ext cx="461" cy="461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89" name="同心圆 8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91" name="组合 90"/>
            <p:cNvGrpSpPr/>
            <p:nvPr/>
          </p:nvGrpSpPr>
          <p:grpSpPr>
            <a:xfrm>
              <a:off x="10505" y="9596"/>
              <a:ext cx="604" cy="604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92" name="同心圆 9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椭圆 9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95" name="椭圆 94"/>
            <p:cNvSpPr/>
            <p:nvPr/>
          </p:nvSpPr>
          <p:spPr>
            <a:xfrm>
              <a:off x="16933" y="9893"/>
              <a:ext cx="290" cy="2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254000" dist="127000" dir="8100000" algn="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>
          <a:xfrm>
            <a:off x="-14514" y="699913"/>
            <a:ext cx="6468966" cy="64791"/>
            <a:chOff x="4717143" y="1103086"/>
            <a:chExt cx="3483428" cy="108000"/>
          </a:xfrm>
        </p:grpSpPr>
        <p:sp>
          <p:nvSpPr>
            <p:cNvPr id="7" name="矩形 6"/>
            <p:cNvSpPr/>
            <p:nvPr/>
          </p:nvSpPr>
          <p:spPr>
            <a:xfrm>
              <a:off x="4717143" y="1103086"/>
              <a:ext cx="1741714" cy="108000"/>
            </a:xfrm>
            <a:prstGeom prst="rect">
              <a:avLst/>
            </a:prstGeom>
            <a:solidFill>
              <a:srgbClr val="D7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458857" y="1103086"/>
              <a:ext cx="1741714" cy="108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标题 1"/>
          <p:cNvSpPr txBox="1"/>
          <p:nvPr/>
        </p:nvSpPr>
        <p:spPr>
          <a:xfrm>
            <a:off x="380855" y="105806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9756" y="44490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小微闪电贷</a:t>
            </a:r>
            <a:r>
              <a:rPr lang="en-US" altLang="zh-CN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小微企业主专属备用金</a:t>
            </a: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同侧圆角矩形 4"/>
          <p:cNvSpPr/>
          <p:nvPr/>
        </p:nvSpPr>
        <p:spPr>
          <a:xfrm>
            <a:off x="204470" y="1134110"/>
            <a:ext cx="926528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</a14:hiddenFill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83820" tIns="41910" rIns="83820" bIns="41910" numCol="1" spcCol="1270" anchor="ctr" anchorCtr="0">
            <a:noAutofit/>
          </a:bodyPr>
          <a:lstStyle/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针对经营满</a:t>
            </a:r>
            <a:r>
              <a:rPr lang="en-US" altLang="zh-CN" sz="24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年的小微企业主（本地异地营业执照均可）</a:t>
            </a:r>
            <a:endParaRPr lang="zh-CN" altLang="en-US" sz="2400" dirty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分钟出额度，随借随还，不用不收利息，无招行卡也可测试</a:t>
            </a:r>
            <a:endParaRPr lang="en-US" altLang="zh-CN" sz="2400" dirty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2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最高</a:t>
            </a:r>
            <a:r>
              <a:rPr lang="en-US" altLang="zh-CN" sz="24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100</a:t>
            </a:r>
            <a:r>
              <a:rPr lang="zh-CN" altLang="en-US" sz="24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万，利率低至</a:t>
            </a:r>
            <a:r>
              <a:rPr lang="zh-CN" altLang="en-US" sz="2400" dirty="0"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5.94%</a:t>
            </a:r>
            <a:endParaRPr lang="zh-CN" altLang="en-US" sz="2400" dirty="0">
              <a:gradFill>
                <a:gsLst>
                  <a:gs pos="0">
                    <a:srgbClr val="FECF40"/>
                  </a:gs>
                  <a:gs pos="100000">
                    <a:srgbClr val="846C21"/>
                  </a:gs>
                </a:gsLst>
                <a:lin scaled="0"/>
              </a:gra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申请路径：</a:t>
            </a:r>
            <a:r>
              <a:rPr lang="zh-CN" altLang="en-US" sz="2400" dirty="0"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招贷</a:t>
            </a:r>
            <a:r>
              <a:rPr lang="en-US" altLang="zh-CN" sz="2400" dirty="0"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App</a:t>
            </a:r>
            <a:endParaRPr lang="en-US" altLang="zh-CN" sz="2400" dirty="0">
              <a:gradFill>
                <a:gsLst>
                  <a:gs pos="0">
                    <a:srgbClr val="FECF40"/>
                  </a:gs>
                  <a:gs pos="100000">
                    <a:srgbClr val="846C21"/>
                  </a:gs>
                </a:gsLst>
                <a:lin scaled="0"/>
              </a:gra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纯信用，无担保</a:t>
            </a:r>
            <a:endParaRPr lang="zh-CN" altLang="en-US" sz="2400" kern="1200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1253291" y="6076786"/>
            <a:ext cx="383792" cy="3837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2" name="同心圆 9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472430" y="2827020"/>
            <a:ext cx="6529070" cy="3156585"/>
            <a:chOff x="1308" y="2018"/>
            <a:chExt cx="12091" cy="5783"/>
          </a:xfrm>
        </p:grpSpPr>
        <p:sp>
          <p:nvSpPr>
            <p:cNvPr id="42" name="矩形 6"/>
            <p:cNvSpPr/>
            <p:nvPr>
              <p:custDataLst>
                <p:tags r:id="rId1"/>
              </p:custDataLst>
            </p:nvPr>
          </p:nvSpPr>
          <p:spPr>
            <a:xfrm>
              <a:off x="4037" y="5361"/>
              <a:ext cx="4328" cy="105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>
              <a:noFill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矩形 42"/>
            <p:cNvSpPr/>
            <p:nvPr>
              <p:custDataLst>
                <p:tags r:id="rId2"/>
              </p:custDataLst>
            </p:nvPr>
          </p:nvSpPr>
          <p:spPr>
            <a:xfrm>
              <a:off x="4037" y="2166"/>
              <a:ext cx="2453" cy="1052"/>
            </a:xfrm>
            <a:prstGeom prst="rect">
              <a:avLst/>
            </a:prstGeom>
            <a:solidFill>
              <a:srgbClr val="FACE40"/>
            </a:solidFill>
            <a:ln w="12700">
              <a:noFill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椭圆 17"/>
            <p:cNvSpPr/>
            <p:nvPr>
              <p:custDataLst>
                <p:tags r:id="rId3"/>
              </p:custDataLst>
            </p:nvPr>
          </p:nvSpPr>
          <p:spPr>
            <a:xfrm>
              <a:off x="6137" y="2171"/>
              <a:ext cx="1048" cy="1045"/>
            </a:xfrm>
            <a:prstGeom prst="ellipse">
              <a:avLst/>
            </a:prstGeom>
            <a:solidFill>
              <a:srgbClr val="353942"/>
            </a:solidFill>
            <a:ln w="12700" cap="flat" cmpd="sng">
              <a:solidFill>
                <a:srgbClr val="FACE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en-US" altLang="zh-CN" sz="1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文本框 44"/>
            <p:cNvSpPr txBox="1"/>
            <p:nvPr>
              <p:custDataLst>
                <p:tags r:id="rId4"/>
              </p:custDataLst>
            </p:nvPr>
          </p:nvSpPr>
          <p:spPr>
            <a:xfrm>
              <a:off x="4129" y="2321"/>
              <a:ext cx="1640" cy="775"/>
            </a:xfrm>
            <a:prstGeom prst="rect">
              <a:avLst/>
            </a:prstGeom>
          </p:spPr>
          <p:txBody>
            <a:bodyPr wrap="none"/>
            <a:lstStyle>
              <a:defPPr>
                <a:defRPr lang="zh-CN"/>
              </a:defPPr>
              <a:lvl1pPr>
                <a:defRPr sz="2000" b="1">
                  <a:solidFill>
                    <a:srgbClr val="FACE40">
                      <a:lumMod val="50000"/>
                    </a:srgbClr>
                  </a:solidFill>
                  <a:latin typeface="Calibri" panose="020F0502020204030204" pitchFamily="34" charset="0"/>
                  <a:ea typeface="微软雅黑" panose="020B0503020204020204" pitchFamily="34" charset="-122"/>
                  <a:cs typeface="+mn-ea"/>
                </a:defRPr>
              </a:lvl1pPr>
            </a:lstStyle>
            <a:p>
              <a:pPr eaLnBrk="1" fontAlgn="auto" hangingPunct="1">
                <a:lnSpc>
                  <a:spcPct val="13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600" noProof="1">
                  <a:latin typeface="+mn-lt"/>
                  <a:ea typeface="+mn-ea"/>
                  <a:sym typeface="+mn-lt"/>
                </a:rPr>
                <a:t>贷款金额</a:t>
              </a:r>
              <a:endParaRPr lang="zh-CN" altLang="en-US" sz="1600" noProof="1">
                <a:latin typeface="+mn-lt"/>
                <a:ea typeface="+mn-ea"/>
                <a:sym typeface="+mn-lt"/>
              </a:endParaRPr>
            </a:p>
          </p:txBody>
        </p:sp>
        <p:sp>
          <p:nvSpPr>
            <p:cNvPr id="47" name="矩形 5"/>
            <p:cNvSpPr/>
            <p:nvPr>
              <p:custDataLst>
                <p:tags r:id="rId5"/>
              </p:custDataLst>
            </p:nvPr>
          </p:nvSpPr>
          <p:spPr>
            <a:xfrm>
              <a:off x="4037" y="3238"/>
              <a:ext cx="3130" cy="10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>
              <a:noFill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矩形 6"/>
            <p:cNvSpPr/>
            <p:nvPr>
              <p:custDataLst>
                <p:tags r:id="rId6"/>
              </p:custDataLst>
            </p:nvPr>
          </p:nvSpPr>
          <p:spPr>
            <a:xfrm>
              <a:off x="4037" y="4278"/>
              <a:ext cx="3765" cy="1053"/>
            </a:xfrm>
            <a:prstGeom prst="rect">
              <a:avLst/>
            </a:prstGeom>
            <a:solidFill>
              <a:srgbClr val="FACE40"/>
            </a:solidFill>
            <a:ln w="12700">
              <a:noFill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椭圆 18"/>
            <p:cNvSpPr/>
            <p:nvPr>
              <p:custDataLst>
                <p:tags r:id="rId7"/>
              </p:custDataLst>
            </p:nvPr>
          </p:nvSpPr>
          <p:spPr>
            <a:xfrm>
              <a:off x="6764" y="3228"/>
              <a:ext cx="1037" cy="1038"/>
            </a:xfrm>
            <a:prstGeom prst="ellipse">
              <a:avLst/>
            </a:prstGeom>
            <a:solidFill>
              <a:srgbClr val="353942"/>
            </a:solidFill>
            <a:ln w="12700" cap="flat" cmpd="sng">
              <a:solidFill>
                <a:srgbClr val="FACE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en-US" altLang="zh-CN" sz="1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椭圆 19"/>
            <p:cNvSpPr/>
            <p:nvPr>
              <p:custDataLst>
                <p:tags r:id="rId8"/>
              </p:custDataLst>
            </p:nvPr>
          </p:nvSpPr>
          <p:spPr>
            <a:xfrm>
              <a:off x="7319" y="4281"/>
              <a:ext cx="1045" cy="1047"/>
            </a:xfrm>
            <a:prstGeom prst="ellipse">
              <a:avLst/>
            </a:prstGeom>
            <a:solidFill>
              <a:srgbClr val="353942"/>
            </a:solidFill>
            <a:ln w="12700" cap="flat" cmpd="sng">
              <a:solidFill>
                <a:srgbClr val="FACE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en-US" altLang="zh-CN" sz="1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2" name="椭圆 148"/>
            <p:cNvSpPr/>
            <p:nvPr>
              <p:custDataLst>
                <p:tags r:id="rId9"/>
              </p:custDataLst>
            </p:nvPr>
          </p:nvSpPr>
          <p:spPr>
            <a:xfrm>
              <a:off x="7952" y="5331"/>
              <a:ext cx="1035" cy="1037"/>
            </a:xfrm>
            <a:prstGeom prst="ellipse">
              <a:avLst/>
            </a:prstGeom>
            <a:solidFill>
              <a:srgbClr val="353942"/>
            </a:solidFill>
            <a:ln w="12700" cap="flat" cmpd="sng">
              <a:solidFill>
                <a:srgbClr val="FACE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en-US" altLang="zh-CN" sz="1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矩形 6"/>
            <p:cNvSpPr/>
            <p:nvPr>
              <p:custDataLst>
                <p:tags r:id="rId10"/>
              </p:custDataLst>
            </p:nvPr>
          </p:nvSpPr>
          <p:spPr>
            <a:xfrm>
              <a:off x="4037" y="6383"/>
              <a:ext cx="4950" cy="1053"/>
            </a:xfrm>
            <a:prstGeom prst="rect">
              <a:avLst/>
            </a:prstGeom>
            <a:solidFill>
              <a:srgbClr val="FACE40"/>
            </a:solidFill>
            <a:ln w="12700">
              <a:noFill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4" name="椭圆 148"/>
            <p:cNvSpPr/>
            <p:nvPr>
              <p:custDataLst>
                <p:tags r:id="rId11"/>
              </p:custDataLst>
            </p:nvPr>
          </p:nvSpPr>
          <p:spPr>
            <a:xfrm>
              <a:off x="8563" y="6391"/>
              <a:ext cx="1035" cy="1037"/>
            </a:xfrm>
            <a:prstGeom prst="ellipse">
              <a:avLst/>
            </a:prstGeom>
            <a:solidFill>
              <a:srgbClr val="353942"/>
            </a:solidFill>
            <a:ln w="12700" cap="flat" cmpd="sng">
              <a:solidFill>
                <a:srgbClr val="FACE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 defTabSz="12192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endParaRPr lang="en-US" altLang="zh-CN" sz="1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5" name="图片 12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" y="2018"/>
              <a:ext cx="2821" cy="5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Freeform 223"/>
            <p:cNvSpPr>
              <a:spLocks noChangeAspect="1" noEditPoints="1"/>
            </p:cNvSpPr>
            <p:nvPr/>
          </p:nvSpPr>
          <p:spPr bwMode="auto">
            <a:xfrm>
              <a:off x="2422" y="2243"/>
              <a:ext cx="840" cy="853"/>
            </a:xfrm>
            <a:custGeom>
              <a:avLst/>
              <a:gdLst>
                <a:gd name="T0" fmla="*/ 146 w 166"/>
                <a:gd name="T1" fmla="*/ 56 h 168"/>
                <a:gd name="T2" fmla="*/ 122 w 166"/>
                <a:gd name="T3" fmla="*/ 142 h 168"/>
                <a:gd name="T4" fmla="*/ 34 w 166"/>
                <a:gd name="T5" fmla="*/ 132 h 168"/>
                <a:gd name="T6" fmla="*/ 26 w 166"/>
                <a:gd name="T7" fmla="*/ 46 h 168"/>
                <a:gd name="T8" fmla="*/ 156 w 166"/>
                <a:gd name="T9" fmla="*/ 126 h 168"/>
                <a:gd name="T10" fmla="*/ 152 w 166"/>
                <a:gd name="T11" fmla="*/ 110 h 168"/>
                <a:gd name="T12" fmla="*/ 164 w 166"/>
                <a:gd name="T13" fmla="*/ 64 h 168"/>
                <a:gd name="T14" fmla="*/ 166 w 166"/>
                <a:gd name="T15" fmla="*/ 84 h 168"/>
                <a:gd name="T16" fmla="*/ 116 w 166"/>
                <a:gd name="T17" fmla="*/ 18 h 168"/>
                <a:gd name="T18" fmla="*/ 110 w 166"/>
                <a:gd name="T19" fmla="*/ 4 h 168"/>
                <a:gd name="T20" fmla="*/ 80 w 166"/>
                <a:gd name="T21" fmla="*/ 0 h 168"/>
                <a:gd name="T22" fmla="*/ 76 w 166"/>
                <a:gd name="T23" fmla="*/ 0 h 168"/>
                <a:gd name="T24" fmla="*/ 72 w 166"/>
                <a:gd name="T25" fmla="*/ 0 h 168"/>
                <a:gd name="T26" fmla="*/ 68 w 166"/>
                <a:gd name="T27" fmla="*/ 2 h 168"/>
                <a:gd name="T28" fmla="*/ 72 w 166"/>
                <a:gd name="T29" fmla="*/ 12 h 168"/>
                <a:gd name="T30" fmla="*/ 74 w 166"/>
                <a:gd name="T31" fmla="*/ 10 h 168"/>
                <a:gd name="T32" fmla="*/ 78 w 166"/>
                <a:gd name="T33" fmla="*/ 10 h 168"/>
                <a:gd name="T34" fmla="*/ 82 w 166"/>
                <a:gd name="T35" fmla="*/ 10 h 168"/>
                <a:gd name="T36" fmla="*/ 56 w 166"/>
                <a:gd name="T37" fmla="*/ 4 h 168"/>
                <a:gd name="T38" fmla="*/ 42 w 166"/>
                <a:gd name="T39" fmla="*/ 22 h 168"/>
                <a:gd name="T40" fmla="*/ 4 w 166"/>
                <a:gd name="T41" fmla="*/ 56 h 168"/>
                <a:gd name="T42" fmla="*/ 22 w 166"/>
                <a:gd name="T43" fmla="*/ 42 h 168"/>
                <a:gd name="T44" fmla="*/ 12 w 166"/>
                <a:gd name="T45" fmla="*/ 128 h 168"/>
                <a:gd name="T46" fmla="*/ 0 w 166"/>
                <a:gd name="T47" fmla="*/ 88 h 168"/>
                <a:gd name="T48" fmla="*/ 56 w 166"/>
                <a:gd name="T49" fmla="*/ 152 h 168"/>
                <a:gd name="T50" fmla="*/ 64 w 166"/>
                <a:gd name="T51" fmla="*/ 166 h 168"/>
                <a:gd name="T52" fmla="*/ 68 w 166"/>
                <a:gd name="T53" fmla="*/ 166 h 168"/>
                <a:gd name="T54" fmla="*/ 72 w 166"/>
                <a:gd name="T55" fmla="*/ 166 h 168"/>
                <a:gd name="T56" fmla="*/ 76 w 166"/>
                <a:gd name="T57" fmla="*/ 168 h 168"/>
                <a:gd name="T58" fmla="*/ 80 w 166"/>
                <a:gd name="T59" fmla="*/ 168 h 168"/>
                <a:gd name="T60" fmla="*/ 84 w 166"/>
                <a:gd name="T61" fmla="*/ 168 h 168"/>
                <a:gd name="T62" fmla="*/ 88 w 166"/>
                <a:gd name="T63" fmla="*/ 168 h 168"/>
                <a:gd name="T64" fmla="*/ 94 w 166"/>
                <a:gd name="T65" fmla="*/ 166 h 168"/>
                <a:gd name="T66" fmla="*/ 98 w 166"/>
                <a:gd name="T67" fmla="*/ 166 h 168"/>
                <a:gd name="T68" fmla="*/ 102 w 166"/>
                <a:gd name="T69" fmla="*/ 166 h 168"/>
                <a:gd name="T70" fmla="*/ 106 w 166"/>
                <a:gd name="T71" fmla="*/ 164 h 168"/>
                <a:gd name="T72" fmla="*/ 102 w 166"/>
                <a:gd name="T73" fmla="*/ 154 h 168"/>
                <a:gd name="T74" fmla="*/ 98 w 166"/>
                <a:gd name="T75" fmla="*/ 156 h 168"/>
                <a:gd name="T76" fmla="*/ 94 w 166"/>
                <a:gd name="T77" fmla="*/ 156 h 168"/>
                <a:gd name="T78" fmla="*/ 90 w 166"/>
                <a:gd name="T79" fmla="*/ 156 h 168"/>
                <a:gd name="T80" fmla="*/ 86 w 166"/>
                <a:gd name="T81" fmla="*/ 158 h 168"/>
                <a:gd name="T82" fmla="*/ 82 w 166"/>
                <a:gd name="T83" fmla="*/ 158 h 168"/>
                <a:gd name="T84" fmla="*/ 80 w 166"/>
                <a:gd name="T85" fmla="*/ 158 h 168"/>
                <a:gd name="T86" fmla="*/ 76 w 166"/>
                <a:gd name="T87" fmla="*/ 156 h 168"/>
                <a:gd name="T88" fmla="*/ 72 w 166"/>
                <a:gd name="T89" fmla="*/ 156 h 168"/>
                <a:gd name="T90" fmla="*/ 68 w 166"/>
                <a:gd name="T91" fmla="*/ 156 h 168"/>
                <a:gd name="T92" fmla="*/ 64 w 166"/>
                <a:gd name="T93" fmla="*/ 166 h 168"/>
                <a:gd name="T94" fmla="*/ 142 w 166"/>
                <a:gd name="T95" fmla="*/ 128 h 168"/>
                <a:gd name="T96" fmla="*/ 110 w 166"/>
                <a:gd name="T97" fmla="*/ 64 h 168"/>
                <a:gd name="T98" fmla="*/ 90 w 166"/>
                <a:gd name="T99" fmla="*/ 30 h 168"/>
                <a:gd name="T100" fmla="*/ 56 w 166"/>
                <a:gd name="T101" fmla="*/ 60 h 168"/>
                <a:gd name="T102" fmla="*/ 80 w 166"/>
                <a:gd name="T103" fmla="*/ 90 h 168"/>
                <a:gd name="T104" fmla="*/ 84 w 166"/>
                <a:gd name="T105" fmla="*/ 114 h 168"/>
                <a:gd name="T106" fmla="*/ 56 w 166"/>
                <a:gd name="T107" fmla="*/ 100 h 168"/>
                <a:gd name="T108" fmla="*/ 78 w 166"/>
                <a:gd name="T109" fmla="*/ 138 h 168"/>
                <a:gd name="T110" fmla="*/ 112 w 166"/>
                <a:gd name="T111" fmla="*/ 100 h 168"/>
                <a:gd name="T112" fmla="*/ 94 w 166"/>
                <a:gd name="T113" fmla="*/ 72 h 168"/>
                <a:gd name="T114" fmla="*/ 84 w 166"/>
                <a:gd name="T115" fmla="*/ 5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6" h="168">
                  <a:moveTo>
                    <a:pt x="82" y="14"/>
                  </a:moveTo>
                  <a:lnTo>
                    <a:pt x="82" y="14"/>
                  </a:lnTo>
                  <a:lnTo>
                    <a:pt x="96" y="16"/>
                  </a:lnTo>
                  <a:lnTo>
                    <a:pt x="110" y="20"/>
                  </a:lnTo>
                  <a:lnTo>
                    <a:pt x="122" y="26"/>
                  </a:lnTo>
                  <a:lnTo>
                    <a:pt x="132" y="34"/>
                  </a:lnTo>
                  <a:lnTo>
                    <a:pt x="140" y="46"/>
                  </a:lnTo>
                  <a:lnTo>
                    <a:pt x="146" y="56"/>
                  </a:lnTo>
                  <a:lnTo>
                    <a:pt x="150" y="70"/>
                  </a:lnTo>
                  <a:lnTo>
                    <a:pt x="152" y="84"/>
                  </a:lnTo>
                  <a:lnTo>
                    <a:pt x="152" y="84"/>
                  </a:lnTo>
                  <a:lnTo>
                    <a:pt x="150" y="98"/>
                  </a:lnTo>
                  <a:lnTo>
                    <a:pt x="146" y="110"/>
                  </a:lnTo>
                  <a:lnTo>
                    <a:pt x="140" y="122"/>
                  </a:lnTo>
                  <a:lnTo>
                    <a:pt x="132" y="132"/>
                  </a:lnTo>
                  <a:lnTo>
                    <a:pt x="122" y="142"/>
                  </a:lnTo>
                  <a:lnTo>
                    <a:pt x="110" y="148"/>
                  </a:lnTo>
                  <a:lnTo>
                    <a:pt x="96" y="152"/>
                  </a:lnTo>
                  <a:lnTo>
                    <a:pt x="82" y="152"/>
                  </a:lnTo>
                  <a:lnTo>
                    <a:pt x="82" y="152"/>
                  </a:lnTo>
                  <a:lnTo>
                    <a:pt x="68" y="152"/>
                  </a:lnTo>
                  <a:lnTo>
                    <a:pt x="56" y="148"/>
                  </a:lnTo>
                  <a:lnTo>
                    <a:pt x="44" y="142"/>
                  </a:lnTo>
                  <a:lnTo>
                    <a:pt x="34" y="132"/>
                  </a:lnTo>
                  <a:lnTo>
                    <a:pt x="26" y="122"/>
                  </a:lnTo>
                  <a:lnTo>
                    <a:pt x="20" y="110"/>
                  </a:lnTo>
                  <a:lnTo>
                    <a:pt x="16" y="98"/>
                  </a:lnTo>
                  <a:lnTo>
                    <a:pt x="14" y="84"/>
                  </a:lnTo>
                  <a:lnTo>
                    <a:pt x="14" y="84"/>
                  </a:lnTo>
                  <a:lnTo>
                    <a:pt x="16" y="70"/>
                  </a:lnTo>
                  <a:lnTo>
                    <a:pt x="20" y="56"/>
                  </a:lnTo>
                  <a:lnTo>
                    <a:pt x="26" y="46"/>
                  </a:lnTo>
                  <a:lnTo>
                    <a:pt x="34" y="34"/>
                  </a:lnTo>
                  <a:lnTo>
                    <a:pt x="44" y="26"/>
                  </a:lnTo>
                  <a:lnTo>
                    <a:pt x="56" y="20"/>
                  </a:lnTo>
                  <a:lnTo>
                    <a:pt x="68" y="16"/>
                  </a:lnTo>
                  <a:lnTo>
                    <a:pt x="82" y="14"/>
                  </a:lnTo>
                  <a:lnTo>
                    <a:pt x="82" y="14"/>
                  </a:lnTo>
                  <a:close/>
                  <a:moveTo>
                    <a:pt x="156" y="126"/>
                  </a:moveTo>
                  <a:lnTo>
                    <a:pt x="156" y="126"/>
                  </a:lnTo>
                  <a:lnTo>
                    <a:pt x="164" y="106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6" y="86"/>
                  </a:lnTo>
                  <a:lnTo>
                    <a:pt x="156" y="86"/>
                  </a:lnTo>
                  <a:lnTo>
                    <a:pt x="156" y="86"/>
                  </a:lnTo>
                  <a:lnTo>
                    <a:pt x="154" y="98"/>
                  </a:lnTo>
                  <a:lnTo>
                    <a:pt x="152" y="110"/>
                  </a:lnTo>
                  <a:lnTo>
                    <a:pt x="152" y="110"/>
                  </a:lnTo>
                  <a:lnTo>
                    <a:pt x="146" y="120"/>
                  </a:lnTo>
                  <a:lnTo>
                    <a:pt x="156" y="126"/>
                  </a:lnTo>
                  <a:lnTo>
                    <a:pt x="156" y="126"/>
                  </a:lnTo>
                  <a:close/>
                  <a:moveTo>
                    <a:pt x="166" y="84"/>
                  </a:moveTo>
                  <a:lnTo>
                    <a:pt x="166" y="84"/>
                  </a:lnTo>
                  <a:lnTo>
                    <a:pt x="166" y="84"/>
                  </a:lnTo>
                  <a:lnTo>
                    <a:pt x="164" y="64"/>
                  </a:lnTo>
                  <a:lnTo>
                    <a:pt x="158" y="46"/>
                  </a:lnTo>
                  <a:lnTo>
                    <a:pt x="148" y="50"/>
                  </a:lnTo>
                  <a:lnTo>
                    <a:pt x="148" y="50"/>
                  </a:lnTo>
                  <a:lnTo>
                    <a:pt x="154" y="66"/>
                  </a:lnTo>
                  <a:lnTo>
                    <a:pt x="156" y="84"/>
                  </a:lnTo>
                  <a:lnTo>
                    <a:pt x="156" y="84"/>
                  </a:lnTo>
                  <a:lnTo>
                    <a:pt x="166" y="84"/>
                  </a:lnTo>
                  <a:lnTo>
                    <a:pt x="166" y="84"/>
                  </a:lnTo>
                  <a:close/>
                  <a:moveTo>
                    <a:pt x="152" y="36"/>
                  </a:moveTo>
                  <a:lnTo>
                    <a:pt x="152" y="36"/>
                  </a:lnTo>
                  <a:lnTo>
                    <a:pt x="146" y="28"/>
                  </a:lnTo>
                  <a:lnTo>
                    <a:pt x="138" y="20"/>
                  </a:lnTo>
                  <a:lnTo>
                    <a:pt x="128" y="14"/>
                  </a:lnTo>
                  <a:lnTo>
                    <a:pt x="120" y="8"/>
                  </a:lnTo>
                  <a:lnTo>
                    <a:pt x="116" y="18"/>
                  </a:lnTo>
                  <a:lnTo>
                    <a:pt x="116" y="18"/>
                  </a:lnTo>
                  <a:lnTo>
                    <a:pt x="124" y="22"/>
                  </a:lnTo>
                  <a:lnTo>
                    <a:pt x="130" y="28"/>
                  </a:lnTo>
                  <a:lnTo>
                    <a:pt x="138" y="34"/>
                  </a:lnTo>
                  <a:lnTo>
                    <a:pt x="144" y="42"/>
                  </a:lnTo>
                  <a:lnTo>
                    <a:pt x="152" y="36"/>
                  </a:lnTo>
                  <a:lnTo>
                    <a:pt x="152" y="36"/>
                  </a:lnTo>
                  <a:close/>
                  <a:moveTo>
                    <a:pt x="110" y="4"/>
                  </a:moveTo>
                  <a:lnTo>
                    <a:pt x="110" y="4"/>
                  </a:lnTo>
                  <a:lnTo>
                    <a:pt x="96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66" y="2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4" y="10"/>
                  </a:lnTo>
                  <a:lnTo>
                    <a:pt x="74" y="10"/>
                  </a:lnTo>
                  <a:lnTo>
                    <a:pt x="74" y="10"/>
                  </a:lnTo>
                  <a:lnTo>
                    <a:pt x="74" y="10"/>
                  </a:lnTo>
                  <a:lnTo>
                    <a:pt x="74" y="10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94" y="12"/>
                  </a:lnTo>
                  <a:lnTo>
                    <a:pt x="106" y="14"/>
                  </a:lnTo>
                  <a:lnTo>
                    <a:pt x="110" y="4"/>
                  </a:lnTo>
                  <a:lnTo>
                    <a:pt x="110" y="4"/>
                  </a:lnTo>
                  <a:close/>
                  <a:moveTo>
                    <a:pt x="56" y="4"/>
                  </a:moveTo>
                  <a:lnTo>
                    <a:pt x="56" y="4"/>
                  </a:lnTo>
                  <a:lnTo>
                    <a:pt x="46" y="8"/>
                  </a:lnTo>
                  <a:lnTo>
                    <a:pt x="38" y="14"/>
                  </a:lnTo>
                  <a:lnTo>
                    <a:pt x="28" y="20"/>
                  </a:lnTo>
                  <a:lnTo>
                    <a:pt x="20" y="28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6" y="28"/>
                  </a:lnTo>
                  <a:lnTo>
                    <a:pt x="42" y="22"/>
                  </a:lnTo>
                  <a:lnTo>
                    <a:pt x="50" y="18"/>
                  </a:lnTo>
                  <a:lnTo>
                    <a:pt x="60" y="14"/>
                  </a:lnTo>
                  <a:lnTo>
                    <a:pt x="56" y="4"/>
                  </a:lnTo>
                  <a:lnTo>
                    <a:pt x="56" y="4"/>
                  </a:lnTo>
                  <a:close/>
                  <a:moveTo>
                    <a:pt x="14" y="36"/>
                  </a:moveTo>
                  <a:lnTo>
                    <a:pt x="14" y="36"/>
                  </a:lnTo>
                  <a:lnTo>
                    <a:pt x="8" y="4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0" y="76"/>
                  </a:lnTo>
                  <a:lnTo>
                    <a:pt x="10" y="78"/>
                  </a:lnTo>
                  <a:lnTo>
                    <a:pt x="10" y="78"/>
                  </a:lnTo>
                  <a:lnTo>
                    <a:pt x="12" y="68"/>
                  </a:lnTo>
                  <a:lnTo>
                    <a:pt x="14" y="58"/>
                  </a:lnTo>
                  <a:lnTo>
                    <a:pt x="18" y="50"/>
                  </a:lnTo>
                  <a:lnTo>
                    <a:pt x="22" y="42"/>
                  </a:lnTo>
                  <a:lnTo>
                    <a:pt x="14" y="36"/>
                  </a:lnTo>
                  <a:lnTo>
                    <a:pt x="14" y="36"/>
                  </a:lnTo>
                  <a:close/>
                  <a:moveTo>
                    <a:pt x="0" y="88"/>
                  </a:moveTo>
                  <a:lnTo>
                    <a:pt x="0" y="88"/>
                  </a:lnTo>
                  <a:lnTo>
                    <a:pt x="0" y="98"/>
                  </a:lnTo>
                  <a:lnTo>
                    <a:pt x="4" y="108"/>
                  </a:lnTo>
                  <a:lnTo>
                    <a:pt x="6" y="118"/>
                  </a:lnTo>
                  <a:lnTo>
                    <a:pt x="12" y="128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16" y="114"/>
                  </a:lnTo>
                  <a:lnTo>
                    <a:pt x="12" y="106"/>
                  </a:lnTo>
                  <a:lnTo>
                    <a:pt x="10" y="96"/>
                  </a:lnTo>
                  <a:lnTo>
                    <a:pt x="10" y="86"/>
                  </a:lnTo>
                  <a:lnTo>
                    <a:pt x="0" y="88"/>
                  </a:lnTo>
                  <a:lnTo>
                    <a:pt x="0" y="88"/>
                  </a:lnTo>
                  <a:close/>
                  <a:moveTo>
                    <a:pt x="18" y="136"/>
                  </a:moveTo>
                  <a:lnTo>
                    <a:pt x="18" y="136"/>
                  </a:lnTo>
                  <a:lnTo>
                    <a:pt x="26" y="144"/>
                  </a:lnTo>
                  <a:lnTo>
                    <a:pt x="34" y="152"/>
                  </a:lnTo>
                  <a:lnTo>
                    <a:pt x="44" y="158"/>
                  </a:lnTo>
                  <a:lnTo>
                    <a:pt x="52" y="162"/>
                  </a:lnTo>
                  <a:lnTo>
                    <a:pt x="56" y="152"/>
                  </a:lnTo>
                  <a:lnTo>
                    <a:pt x="56" y="152"/>
                  </a:lnTo>
                  <a:lnTo>
                    <a:pt x="48" y="148"/>
                  </a:lnTo>
                  <a:lnTo>
                    <a:pt x="40" y="144"/>
                  </a:lnTo>
                  <a:lnTo>
                    <a:pt x="32" y="138"/>
                  </a:lnTo>
                  <a:lnTo>
                    <a:pt x="26" y="130"/>
                  </a:lnTo>
                  <a:lnTo>
                    <a:pt x="18" y="136"/>
                  </a:lnTo>
                  <a:lnTo>
                    <a:pt x="18" y="136"/>
                  </a:lnTo>
                  <a:close/>
                  <a:moveTo>
                    <a:pt x="64" y="166"/>
                  </a:moveTo>
                  <a:lnTo>
                    <a:pt x="64" y="166"/>
                  </a:lnTo>
                  <a:lnTo>
                    <a:pt x="64" y="166"/>
                  </a:lnTo>
                  <a:lnTo>
                    <a:pt x="64" y="166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66" y="166"/>
                  </a:lnTo>
                  <a:lnTo>
                    <a:pt x="68" y="166"/>
                  </a:lnTo>
                  <a:lnTo>
                    <a:pt x="68" y="166"/>
                  </a:lnTo>
                  <a:lnTo>
                    <a:pt x="68" y="166"/>
                  </a:lnTo>
                  <a:lnTo>
                    <a:pt x="68" y="166"/>
                  </a:lnTo>
                  <a:lnTo>
                    <a:pt x="70" y="166"/>
                  </a:lnTo>
                  <a:lnTo>
                    <a:pt x="70" y="166"/>
                  </a:lnTo>
                  <a:lnTo>
                    <a:pt x="70" y="166"/>
                  </a:lnTo>
                  <a:lnTo>
                    <a:pt x="70" y="166"/>
                  </a:lnTo>
                  <a:lnTo>
                    <a:pt x="72" y="166"/>
                  </a:lnTo>
                  <a:lnTo>
                    <a:pt x="72" y="166"/>
                  </a:lnTo>
                  <a:lnTo>
                    <a:pt x="72" y="166"/>
                  </a:lnTo>
                  <a:lnTo>
                    <a:pt x="72" y="166"/>
                  </a:lnTo>
                  <a:lnTo>
                    <a:pt x="74" y="166"/>
                  </a:lnTo>
                  <a:lnTo>
                    <a:pt x="74" y="166"/>
                  </a:lnTo>
                  <a:lnTo>
                    <a:pt x="74" y="166"/>
                  </a:lnTo>
                  <a:lnTo>
                    <a:pt x="74" y="166"/>
                  </a:lnTo>
                  <a:lnTo>
                    <a:pt x="76" y="168"/>
                  </a:lnTo>
                  <a:lnTo>
                    <a:pt x="76" y="168"/>
                  </a:lnTo>
                  <a:lnTo>
                    <a:pt x="76" y="168"/>
                  </a:lnTo>
                  <a:lnTo>
                    <a:pt x="76" y="168"/>
                  </a:lnTo>
                  <a:lnTo>
                    <a:pt x="78" y="168"/>
                  </a:lnTo>
                  <a:lnTo>
                    <a:pt x="78" y="168"/>
                  </a:lnTo>
                  <a:lnTo>
                    <a:pt x="78" y="168"/>
                  </a:lnTo>
                  <a:lnTo>
                    <a:pt x="80" y="168"/>
                  </a:lnTo>
                  <a:lnTo>
                    <a:pt x="80" y="168"/>
                  </a:lnTo>
                  <a:lnTo>
                    <a:pt x="80" y="168"/>
                  </a:lnTo>
                  <a:lnTo>
                    <a:pt x="80" y="168"/>
                  </a:lnTo>
                  <a:lnTo>
                    <a:pt x="82" y="168"/>
                  </a:lnTo>
                  <a:lnTo>
                    <a:pt x="82" y="168"/>
                  </a:lnTo>
                  <a:lnTo>
                    <a:pt x="82" y="168"/>
                  </a:lnTo>
                  <a:lnTo>
                    <a:pt x="82" y="168"/>
                  </a:lnTo>
                  <a:lnTo>
                    <a:pt x="84" y="168"/>
                  </a:lnTo>
                  <a:lnTo>
                    <a:pt x="84" y="168"/>
                  </a:lnTo>
                  <a:lnTo>
                    <a:pt x="84" y="168"/>
                  </a:lnTo>
                  <a:lnTo>
                    <a:pt x="86" y="168"/>
                  </a:lnTo>
                  <a:lnTo>
                    <a:pt x="86" y="168"/>
                  </a:lnTo>
                  <a:lnTo>
                    <a:pt x="86" y="168"/>
                  </a:lnTo>
                  <a:lnTo>
                    <a:pt x="86" y="168"/>
                  </a:lnTo>
                  <a:lnTo>
                    <a:pt x="88" y="168"/>
                  </a:lnTo>
                  <a:lnTo>
                    <a:pt x="88" y="168"/>
                  </a:lnTo>
                  <a:lnTo>
                    <a:pt x="88" y="168"/>
                  </a:lnTo>
                  <a:lnTo>
                    <a:pt x="88" y="168"/>
                  </a:lnTo>
                  <a:lnTo>
                    <a:pt x="90" y="168"/>
                  </a:lnTo>
                  <a:lnTo>
                    <a:pt x="90" y="168"/>
                  </a:lnTo>
                  <a:lnTo>
                    <a:pt x="90" y="168"/>
                  </a:lnTo>
                  <a:lnTo>
                    <a:pt x="90" y="16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94" y="166"/>
                  </a:lnTo>
                  <a:lnTo>
                    <a:pt x="94" y="166"/>
                  </a:lnTo>
                  <a:lnTo>
                    <a:pt x="94" y="166"/>
                  </a:lnTo>
                  <a:lnTo>
                    <a:pt x="94" y="166"/>
                  </a:lnTo>
                  <a:lnTo>
                    <a:pt x="96" y="166"/>
                  </a:lnTo>
                  <a:lnTo>
                    <a:pt x="96" y="166"/>
                  </a:lnTo>
                  <a:lnTo>
                    <a:pt x="96" y="166"/>
                  </a:lnTo>
                  <a:lnTo>
                    <a:pt x="96" y="166"/>
                  </a:lnTo>
                  <a:lnTo>
                    <a:pt x="98" y="166"/>
                  </a:lnTo>
                  <a:lnTo>
                    <a:pt x="98" y="166"/>
                  </a:lnTo>
                  <a:lnTo>
                    <a:pt x="98" y="166"/>
                  </a:lnTo>
                  <a:lnTo>
                    <a:pt x="98" y="166"/>
                  </a:lnTo>
                  <a:lnTo>
                    <a:pt x="100" y="166"/>
                  </a:lnTo>
                  <a:lnTo>
                    <a:pt x="100" y="166"/>
                  </a:lnTo>
                  <a:lnTo>
                    <a:pt x="100" y="166"/>
                  </a:lnTo>
                  <a:lnTo>
                    <a:pt x="100" y="16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02" y="164"/>
                  </a:lnTo>
                  <a:lnTo>
                    <a:pt x="104" y="164"/>
                  </a:lnTo>
                  <a:lnTo>
                    <a:pt x="104" y="164"/>
                  </a:lnTo>
                  <a:lnTo>
                    <a:pt x="104" y="164"/>
                  </a:lnTo>
                  <a:lnTo>
                    <a:pt x="104" y="164"/>
                  </a:lnTo>
                  <a:lnTo>
                    <a:pt x="106" y="164"/>
                  </a:lnTo>
                  <a:lnTo>
                    <a:pt x="106" y="164"/>
                  </a:lnTo>
                  <a:lnTo>
                    <a:pt x="106" y="164"/>
                  </a:lnTo>
                  <a:lnTo>
                    <a:pt x="104" y="154"/>
                  </a:lnTo>
                  <a:lnTo>
                    <a:pt x="102" y="154"/>
                  </a:lnTo>
                  <a:lnTo>
                    <a:pt x="102" y="154"/>
                  </a:lnTo>
                  <a:lnTo>
                    <a:pt x="102" y="154"/>
                  </a:lnTo>
                  <a:lnTo>
                    <a:pt x="102" y="154"/>
                  </a:lnTo>
                  <a:lnTo>
                    <a:pt x="102" y="154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98" y="156"/>
                  </a:lnTo>
                  <a:lnTo>
                    <a:pt x="98" y="156"/>
                  </a:lnTo>
                  <a:lnTo>
                    <a:pt x="98" y="156"/>
                  </a:lnTo>
                  <a:lnTo>
                    <a:pt x="98" y="156"/>
                  </a:lnTo>
                  <a:lnTo>
                    <a:pt x="96" y="156"/>
                  </a:lnTo>
                  <a:lnTo>
                    <a:pt x="96" y="156"/>
                  </a:lnTo>
                  <a:lnTo>
                    <a:pt x="96" y="156"/>
                  </a:lnTo>
                  <a:lnTo>
                    <a:pt x="96" y="156"/>
                  </a:lnTo>
                  <a:lnTo>
                    <a:pt x="94" y="156"/>
                  </a:lnTo>
                  <a:lnTo>
                    <a:pt x="94" y="156"/>
                  </a:lnTo>
                  <a:lnTo>
                    <a:pt x="94" y="156"/>
                  </a:lnTo>
                  <a:lnTo>
                    <a:pt x="94" y="156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0" y="156"/>
                  </a:lnTo>
                  <a:lnTo>
                    <a:pt x="90" y="156"/>
                  </a:lnTo>
                  <a:lnTo>
                    <a:pt x="90" y="156"/>
                  </a:lnTo>
                  <a:lnTo>
                    <a:pt x="90" y="156"/>
                  </a:lnTo>
                  <a:lnTo>
                    <a:pt x="90" y="156"/>
                  </a:lnTo>
                  <a:lnTo>
                    <a:pt x="88" y="158"/>
                  </a:lnTo>
                  <a:lnTo>
                    <a:pt x="88" y="158"/>
                  </a:lnTo>
                  <a:lnTo>
                    <a:pt x="88" y="158"/>
                  </a:lnTo>
                  <a:lnTo>
                    <a:pt x="88" y="158"/>
                  </a:lnTo>
                  <a:lnTo>
                    <a:pt x="86" y="158"/>
                  </a:lnTo>
                  <a:lnTo>
                    <a:pt x="86" y="158"/>
                  </a:lnTo>
                  <a:lnTo>
                    <a:pt x="86" y="158"/>
                  </a:lnTo>
                  <a:lnTo>
                    <a:pt x="86" y="158"/>
                  </a:lnTo>
                  <a:lnTo>
                    <a:pt x="84" y="158"/>
                  </a:lnTo>
                  <a:lnTo>
                    <a:pt x="84" y="158"/>
                  </a:lnTo>
                  <a:lnTo>
                    <a:pt x="84" y="158"/>
                  </a:lnTo>
                  <a:lnTo>
                    <a:pt x="84" y="158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58"/>
                  </a:lnTo>
                  <a:lnTo>
                    <a:pt x="80" y="158"/>
                  </a:lnTo>
                  <a:lnTo>
                    <a:pt x="80" y="158"/>
                  </a:lnTo>
                  <a:lnTo>
                    <a:pt x="80" y="158"/>
                  </a:lnTo>
                  <a:lnTo>
                    <a:pt x="80" y="158"/>
                  </a:lnTo>
                  <a:lnTo>
                    <a:pt x="78" y="158"/>
                  </a:lnTo>
                  <a:lnTo>
                    <a:pt x="78" y="158"/>
                  </a:lnTo>
                  <a:lnTo>
                    <a:pt x="78" y="158"/>
                  </a:lnTo>
                  <a:lnTo>
                    <a:pt x="78" y="158"/>
                  </a:lnTo>
                  <a:lnTo>
                    <a:pt x="76" y="156"/>
                  </a:lnTo>
                  <a:lnTo>
                    <a:pt x="76" y="156"/>
                  </a:lnTo>
                  <a:lnTo>
                    <a:pt x="76" y="156"/>
                  </a:lnTo>
                  <a:lnTo>
                    <a:pt x="76" y="156"/>
                  </a:lnTo>
                  <a:lnTo>
                    <a:pt x="74" y="156"/>
                  </a:lnTo>
                  <a:lnTo>
                    <a:pt x="74" y="156"/>
                  </a:lnTo>
                  <a:lnTo>
                    <a:pt x="74" y="156"/>
                  </a:lnTo>
                  <a:lnTo>
                    <a:pt x="74" y="156"/>
                  </a:lnTo>
                  <a:lnTo>
                    <a:pt x="74" y="156"/>
                  </a:lnTo>
                  <a:lnTo>
                    <a:pt x="72" y="156"/>
                  </a:lnTo>
                  <a:lnTo>
                    <a:pt x="72" y="156"/>
                  </a:lnTo>
                  <a:lnTo>
                    <a:pt x="72" y="156"/>
                  </a:lnTo>
                  <a:lnTo>
                    <a:pt x="72" y="156"/>
                  </a:lnTo>
                  <a:lnTo>
                    <a:pt x="70" y="156"/>
                  </a:lnTo>
                  <a:lnTo>
                    <a:pt x="70" y="156"/>
                  </a:lnTo>
                  <a:lnTo>
                    <a:pt x="70" y="156"/>
                  </a:lnTo>
                  <a:lnTo>
                    <a:pt x="70" y="156"/>
                  </a:lnTo>
                  <a:lnTo>
                    <a:pt x="68" y="156"/>
                  </a:lnTo>
                  <a:lnTo>
                    <a:pt x="68" y="156"/>
                  </a:lnTo>
                  <a:lnTo>
                    <a:pt x="68" y="156"/>
                  </a:lnTo>
                  <a:lnTo>
                    <a:pt x="68" y="156"/>
                  </a:lnTo>
                  <a:lnTo>
                    <a:pt x="68" y="156"/>
                  </a:lnTo>
                  <a:lnTo>
                    <a:pt x="66" y="156"/>
                  </a:lnTo>
                  <a:lnTo>
                    <a:pt x="66" y="156"/>
                  </a:lnTo>
                  <a:lnTo>
                    <a:pt x="66" y="156"/>
                  </a:lnTo>
                  <a:lnTo>
                    <a:pt x="66" y="156"/>
                  </a:lnTo>
                  <a:lnTo>
                    <a:pt x="64" y="166"/>
                  </a:lnTo>
                  <a:lnTo>
                    <a:pt x="64" y="166"/>
                  </a:lnTo>
                  <a:close/>
                  <a:moveTo>
                    <a:pt x="116" y="160"/>
                  </a:moveTo>
                  <a:lnTo>
                    <a:pt x="116" y="160"/>
                  </a:lnTo>
                  <a:lnTo>
                    <a:pt x="126" y="156"/>
                  </a:lnTo>
                  <a:lnTo>
                    <a:pt x="134" y="150"/>
                  </a:lnTo>
                  <a:lnTo>
                    <a:pt x="142" y="142"/>
                  </a:lnTo>
                  <a:lnTo>
                    <a:pt x="150" y="134"/>
                  </a:lnTo>
                  <a:lnTo>
                    <a:pt x="142" y="128"/>
                  </a:lnTo>
                  <a:lnTo>
                    <a:pt x="142" y="128"/>
                  </a:lnTo>
                  <a:lnTo>
                    <a:pt x="136" y="136"/>
                  </a:lnTo>
                  <a:lnTo>
                    <a:pt x="128" y="142"/>
                  </a:lnTo>
                  <a:lnTo>
                    <a:pt x="120" y="146"/>
                  </a:lnTo>
                  <a:lnTo>
                    <a:pt x="112" y="152"/>
                  </a:lnTo>
                  <a:lnTo>
                    <a:pt x="116" y="160"/>
                  </a:lnTo>
                  <a:lnTo>
                    <a:pt x="116" y="160"/>
                  </a:lnTo>
                  <a:close/>
                  <a:moveTo>
                    <a:pt x="110" y="64"/>
                  </a:moveTo>
                  <a:lnTo>
                    <a:pt x="110" y="64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10" y="5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8" y="38"/>
                  </a:lnTo>
                  <a:lnTo>
                    <a:pt x="90" y="36"/>
                  </a:lnTo>
                  <a:lnTo>
                    <a:pt x="90" y="30"/>
                  </a:lnTo>
                  <a:lnTo>
                    <a:pt x="78" y="30"/>
                  </a:lnTo>
                  <a:lnTo>
                    <a:pt x="78" y="36"/>
                  </a:lnTo>
                  <a:lnTo>
                    <a:pt x="78" y="36"/>
                  </a:lnTo>
                  <a:lnTo>
                    <a:pt x="68" y="3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58" y="5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66"/>
                  </a:lnTo>
                  <a:lnTo>
                    <a:pt x="58" y="72"/>
                  </a:lnTo>
                  <a:lnTo>
                    <a:pt x="58" y="72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80" y="90"/>
                  </a:lnTo>
                  <a:lnTo>
                    <a:pt x="80" y="90"/>
                  </a:lnTo>
                  <a:lnTo>
                    <a:pt x="84" y="94"/>
                  </a:lnTo>
                  <a:lnTo>
                    <a:pt x="86" y="98"/>
                  </a:lnTo>
                  <a:lnTo>
                    <a:pt x="86" y="98"/>
                  </a:lnTo>
                  <a:lnTo>
                    <a:pt x="88" y="108"/>
                  </a:lnTo>
                  <a:lnTo>
                    <a:pt x="88" y="108"/>
                  </a:lnTo>
                  <a:lnTo>
                    <a:pt x="86" y="114"/>
                  </a:lnTo>
                  <a:lnTo>
                    <a:pt x="86" y="114"/>
                  </a:lnTo>
                  <a:lnTo>
                    <a:pt x="84" y="114"/>
                  </a:lnTo>
                  <a:lnTo>
                    <a:pt x="84" y="114"/>
                  </a:lnTo>
                  <a:lnTo>
                    <a:pt x="80" y="114"/>
                  </a:lnTo>
                  <a:lnTo>
                    <a:pt x="80" y="112"/>
                  </a:lnTo>
                  <a:lnTo>
                    <a:pt x="80" y="112"/>
                  </a:lnTo>
                  <a:lnTo>
                    <a:pt x="78" y="102"/>
                  </a:lnTo>
                  <a:lnTo>
                    <a:pt x="78" y="96"/>
                  </a:lnTo>
                  <a:lnTo>
                    <a:pt x="56" y="96"/>
                  </a:lnTo>
                  <a:lnTo>
                    <a:pt x="56" y="100"/>
                  </a:lnTo>
                  <a:lnTo>
                    <a:pt x="56" y="100"/>
                  </a:lnTo>
                  <a:lnTo>
                    <a:pt x="58" y="112"/>
                  </a:lnTo>
                  <a:lnTo>
                    <a:pt x="60" y="118"/>
                  </a:lnTo>
                  <a:lnTo>
                    <a:pt x="64" y="122"/>
                  </a:lnTo>
                  <a:lnTo>
                    <a:pt x="64" y="122"/>
                  </a:lnTo>
                  <a:lnTo>
                    <a:pt x="70" y="126"/>
                  </a:lnTo>
                  <a:lnTo>
                    <a:pt x="78" y="128"/>
                  </a:lnTo>
                  <a:lnTo>
                    <a:pt x="78" y="138"/>
                  </a:lnTo>
                  <a:lnTo>
                    <a:pt x="90" y="138"/>
                  </a:lnTo>
                  <a:lnTo>
                    <a:pt x="90" y="128"/>
                  </a:lnTo>
                  <a:lnTo>
                    <a:pt x="90" y="128"/>
                  </a:lnTo>
                  <a:lnTo>
                    <a:pt x="100" y="126"/>
                  </a:lnTo>
                  <a:lnTo>
                    <a:pt x="108" y="120"/>
                  </a:lnTo>
                  <a:lnTo>
                    <a:pt x="108" y="120"/>
                  </a:lnTo>
                  <a:lnTo>
                    <a:pt x="112" y="112"/>
                  </a:lnTo>
                  <a:lnTo>
                    <a:pt x="112" y="100"/>
                  </a:lnTo>
                  <a:lnTo>
                    <a:pt x="112" y="100"/>
                  </a:lnTo>
                  <a:lnTo>
                    <a:pt x="112" y="94"/>
                  </a:lnTo>
                  <a:lnTo>
                    <a:pt x="110" y="88"/>
                  </a:lnTo>
                  <a:lnTo>
                    <a:pt x="110" y="88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72"/>
                  </a:lnTo>
                  <a:lnTo>
                    <a:pt x="94" y="72"/>
                  </a:lnTo>
                  <a:lnTo>
                    <a:pt x="82" y="64"/>
                  </a:lnTo>
                  <a:lnTo>
                    <a:pt x="82" y="64"/>
                  </a:lnTo>
                  <a:lnTo>
                    <a:pt x="80" y="60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80" y="52"/>
                  </a:lnTo>
                  <a:lnTo>
                    <a:pt x="80" y="52"/>
                  </a:lnTo>
                  <a:lnTo>
                    <a:pt x="84" y="50"/>
                  </a:lnTo>
                  <a:lnTo>
                    <a:pt x="84" y="50"/>
                  </a:lnTo>
                  <a:lnTo>
                    <a:pt x="86" y="50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88" y="60"/>
                  </a:lnTo>
                  <a:lnTo>
                    <a:pt x="88" y="64"/>
                  </a:lnTo>
                  <a:lnTo>
                    <a:pt x="110" y="64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 kern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Freeform 89"/>
            <p:cNvSpPr>
              <a:spLocks noEditPoints="1"/>
            </p:cNvSpPr>
            <p:nvPr/>
          </p:nvSpPr>
          <p:spPr bwMode="auto">
            <a:xfrm>
              <a:off x="2442" y="3358"/>
              <a:ext cx="800" cy="798"/>
            </a:xfrm>
            <a:custGeom>
              <a:avLst/>
              <a:gdLst>
                <a:gd name="T0" fmla="*/ 153988 w 60"/>
                <a:gd name="T1" fmla="*/ 398304 h 60"/>
                <a:gd name="T2" fmla="*/ 133456 w 60"/>
                <a:gd name="T3" fmla="*/ 418730 h 60"/>
                <a:gd name="T4" fmla="*/ 143722 w 60"/>
                <a:gd name="T5" fmla="*/ 388091 h 60"/>
                <a:gd name="T6" fmla="*/ 143722 w 60"/>
                <a:gd name="T7" fmla="*/ 408517 h 60"/>
                <a:gd name="T8" fmla="*/ 205317 w 60"/>
                <a:gd name="T9" fmla="*/ 490220 h 60"/>
                <a:gd name="T10" fmla="*/ 420899 w 60"/>
                <a:gd name="T11" fmla="*/ 459581 h 60"/>
                <a:gd name="T12" fmla="*/ 410633 w 60"/>
                <a:gd name="T13" fmla="*/ 480007 h 60"/>
                <a:gd name="T14" fmla="*/ 410633 w 60"/>
                <a:gd name="T15" fmla="*/ 449368 h 60"/>
                <a:gd name="T16" fmla="*/ 492760 w 60"/>
                <a:gd name="T17" fmla="*/ 408517 h 60"/>
                <a:gd name="T18" fmla="*/ 492760 w 60"/>
                <a:gd name="T19" fmla="*/ 194045 h 60"/>
                <a:gd name="T20" fmla="*/ 482494 w 60"/>
                <a:gd name="T21" fmla="*/ 194045 h 60"/>
                <a:gd name="T22" fmla="*/ 400368 w 60"/>
                <a:gd name="T23" fmla="*/ 132768 h 60"/>
                <a:gd name="T24" fmla="*/ 195051 w 60"/>
                <a:gd name="T25" fmla="*/ 132768 h 60"/>
                <a:gd name="T26" fmla="*/ 205317 w 60"/>
                <a:gd name="T27" fmla="*/ 132768 h 60"/>
                <a:gd name="T28" fmla="*/ 123190 w 60"/>
                <a:gd name="T29" fmla="*/ 204258 h 60"/>
                <a:gd name="T30" fmla="*/ 164253 w 60"/>
                <a:gd name="T31" fmla="*/ 194045 h 60"/>
                <a:gd name="T32" fmla="*/ 164253 w 60"/>
                <a:gd name="T33" fmla="*/ 224684 h 60"/>
                <a:gd name="T34" fmla="*/ 153988 w 60"/>
                <a:gd name="T35" fmla="*/ 224684 h 60"/>
                <a:gd name="T36" fmla="*/ 143722 w 60"/>
                <a:gd name="T37" fmla="*/ 306388 h 60"/>
                <a:gd name="T38" fmla="*/ 102658 w 60"/>
                <a:gd name="T39" fmla="*/ 306388 h 60"/>
                <a:gd name="T40" fmla="*/ 112924 w 60"/>
                <a:gd name="T41" fmla="*/ 316600 h 60"/>
                <a:gd name="T42" fmla="*/ 112924 w 60"/>
                <a:gd name="T43" fmla="*/ 285962 h 60"/>
                <a:gd name="T44" fmla="*/ 287443 w 60"/>
                <a:gd name="T45" fmla="*/ 500433 h 60"/>
                <a:gd name="T46" fmla="*/ 318241 w 60"/>
                <a:gd name="T47" fmla="*/ 459581 h 60"/>
                <a:gd name="T48" fmla="*/ 318241 w 60"/>
                <a:gd name="T49" fmla="*/ 480007 h 60"/>
                <a:gd name="T50" fmla="*/ 513292 w 60"/>
                <a:gd name="T51" fmla="*/ 296175 h 60"/>
                <a:gd name="T52" fmla="*/ 503026 w 60"/>
                <a:gd name="T53" fmla="*/ 275749 h 60"/>
                <a:gd name="T54" fmla="*/ 503026 w 60"/>
                <a:gd name="T55" fmla="*/ 316600 h 60"/>
                <a:gd name="T56" fmla="*/ 513292 w 60"/>
                <a:gd name="T57" fmla="*/ 337026 h 60"/>
                <a:gd name="T58" fmla="*/ 277178 w 60"/>
                <a:gd name="T59" fmla="*/ 112342 h 60"/>
                <a:gd name="T60" fmla="*/ 318241 w 60"/>
                <a:gd name="T61" fmla="*/ 91916 h 60"/>
                <a:gd name="T62" fmla="*/ 328507 w 60"/>
                <a:gd name="T63" fmla="*/ 112342 h 60"/>
                <a:gd name="T64" fmla="*/ 143722 w 60"/>
                <a:gd name="T65" fmla="*/ 112342 h 60"/>
                <a:gd name="T66" fmla="*/ 102658 w 60"/>
                <a:gd name="T67" fmla="*/ 153194 h 60"/>
                <a:gd name="T68" fmla="*/ 61595 w 60"/>
                <a:gd name="T69" fmla="*/ 214471 h 60"/>
                <a:gd name="T70" fmla="*/ 51329 w 60"/>
                <a:gd name="T71" fmla="*/ 255323 h 60"/>
                <a:gd name="T72" fmla="*/ 61595 w 60"/>
                <a:gd name="T73" fmla="*/ 337026 h 60"/>
                <a:gd name="T74" fmla="*/ 71861 w 60"/>
                <a:gd name="T75" fmla="*/ 388091 h 60"/>
                <a:gd name="T76" fmla="*/ 92393 w 60"/>
                <a:gd name="T77" fmla="*/ 449368 h 60"/>
                <a:gd name="T78" fmla="*/ 123190 w 60"/>
                <a:gd name="T79" fmla="*/ 490220 h 60"/>
                <a:gd name="T80" fmla="*/ 205317 w 60"/>
                <a:gd name="T81" fmla="*/ 500433 h 60"/>
                <a:gd name="T82" fmla="*/ 236114 w 60"/>
                <a:gd name="T83" fmla="*/ 541285 h 60"/>
                <a:gd name="T84" fmla="*/ 297709 w 60"/>
                <a:gd name="T85" fmla="*/ 561710 h 60"/>
                <a:gd name="T86" fmla="*/ 359304 w 60"/>
                <a:gd name="T87" fmla="*/ 561710 h 60"/>
                <a:gd name="T88" fmla="*/ 420899 w 60"/>
                <a:gd name="T89" fmla="*/ 531072 h 60"/>
                <a:gd name="T90" fmla="*/ 472228 w 60"/>
                <a:gd name="T91" fmla="*/ 500433 h 60"/>
                <a:gd name="T92" fmla="*/ 513292 w 60"/>
                <a:gd name="T93" fmla="*/ 459581 h 60"/>
                <a:gd name="T94" fmla="*/ 544089 w 60"/>
                <a:gd name="T95" fmla="*/ 408517 h 60"/>
                <a:gd name="T96" fmla="*/ 554355 w 60"/>
                <a:gd name="T97" fmla="*/ 347239 h 60"/>
                <a:gd name="T98" fmla="*/ 554355 w 60"/>
                <a:gd name="T99" fmla="*/ 285962 h 60"/>
                <a:gd name="T100" fmla="*/ 554355 w 60"/>
                <a:gd name="T101" fmla="*/ 224684 h 60"/>
                <a:gd name="T102" fmla="*/ 523558 w 60"/>
                <a:gd name="T103" fmla="*/ 163407 h 60"/>
                <a:gd name="T104" fmla="*/ 482494 w 60"/>
                <a:gd name="T105" fmla="*/ 122555 h 60"/>
                <a:gd name="T106" fmla="*/ 431165 w 60"/>
                <a:gd name="T107" fmla="*/ 112342 h 60"/>
                <a:gd name="T108" fmla="*/ 379836 w 60"/>
                <a:gd name="T109" fmla="*/ 51065 h 60"/>
                <a:gd name="T110" fmla="*/ 328507 w 60"/>
                <a:gd name="T111" fmla="*/ 40852 h 60"/>
                <a:gd name="T112" fmla="*/ 256646 w 60"/>
                <a:gd name="T113" fmla="*/ 61278 h 60"/>
                <a:gd name="T114" fmla="*/ 205317 w 60"/>
                <a:gd name="T115" fmla="*/ 71490 h 60"/>
                <a:gd name="T116" fmla="*/ 287443 w 60"/>
                <a:gd name="T117" fmla="*/ 306388 h 60"/>
                <a:gd name="T118" fmla="*/ 307975 w 60"/>
                <a:gd name="T119" fmla="*/ 275749 h 6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cubicBezTo>
                    <a:pt x="38" y="0"/>
                    <a:pt x="46" y="3"/>
                    <a:pt x="51" y="8"/>
                  </a:cubicBezTo>
                  <a:cubicBezTo>
                    <a:pt x="57" y="14"/>
                    <a:pt x="60" y="21"/>
                    <a:pt x="60" y="30"/>
                  </a:cubicBezTo>
                  <a:cubicBezTo>
                    <a:pt x="60" y="38"/>
                    <a:pt x="57" y="45"/>
                    <a:pt x="51" y="51"/>
                  </a:cubicBezTo>
                  <a:cubicBezTo>
                    <a:pt x="46" y="56"/>
                    <a:pt x="38" y="60"/>
                    <a:pt x="30" y="60"/>
                  </a:cubicBezTo>
                  <a:cubicBezTo>
                    <a:pt x="22" y="60"/>
                    <a:pt x="14" y="56"/>
                    <a:pt x="9" y="51"/>
                  </a:cubicBezTo>
                  <a:cubicBezTo>
                    <a:pt x="3" y="45"/>
                    <a:pt x="0" y="38"/>
                    <a:pt x="0" y="30"/>
                  </a:cubicBezTo>
                  <a:cubicBezTo>
                    <a:pt x="0" y="21"/>
                    <a:pt x="3" y="14"/>
                    <a:pt x="9" y="8"/>
                  </a:cubicBezTo>
                  <a:cubicBezTo>
                    <a:pt x="14" y="3"/>
                    <a:pt x="22" y="0"/>
                    <a:pt x="30" y="0"/>
                  </a:cubicBezTo>
                  <a:close/>
                  <a:moveTo>
                    <a:pt x="15" y="39"/>
                  </a:moveTo>
                  <a:cubicBezTo>
                    <a:pt x="15" y="39"/>
                    <a:pt x="15" y="39"/>
                    <a:pt x="15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14" y="38"/>
                    <a:pt x="14" y="38"/>
                  </a:cubicBezTo>
                  <a:cubicBezTo>
                    <a:pt x="14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0"/>
                    <a:pt x="15" y="40"/>
                  </a:cubicBezTo>
                  <a:cubicBezTo>
                    <a:pt x="15" y="40"/>
                    <a:pt x="15" y="40"/>
                    <a:pt x="15" y="39"/>
                  </a:cubicBezTo>
                  <a:cubicBezTo>
                    <a:pt x="15" y="39"/>
                    <a:pt x="15" y="39"/>
                    <a:pt x="15" y="39"/>
                  </a:cubicBezTo>
                  <a:close/>
                  <a:moveTo>
                    <a:pt x="14" y="38"/>
                  </a:move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8"/>
                    <a:pt x="14" y="38"/>
                    <a:pt x="14" y="38"/>
                  </a:cubicBezTo>
                  <a:close/>
                  <a:moveTo>
                    <a:pt x="14" y="40"/>
                  </a:move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lose/>
                  <a:moveTo>
                    <a:pt x="21" y="44"/>
                  </a:moveTo>
                  <a:cubicBezTo>
                    <a:pt x="19" y="44"/>
                    <a:pt x="19" y="44"/>
                    <a:pt x="19" y="44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4"/>
                    <a:pt x="21" y="44"/>
                    <a:pt x="21" y="44"/>
                  </a:cubicBezTo>
                  <a:close/>
                  <a:moveTo>
                    <a:pt x="41" y="44"/>
                  </a:moveTo>
                  <a:cubicBezTo>
                    <a:pt x="40" y="44"/>
                    <a:pt x="40" y="44"/>
                    <a:pt x="40" y="44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5"/>
                    <a:pt x="40" y="45"/>
                  </a:cubicBezTo>
                  <a:cubicBezTo>
                    <a:pt x="40" y="45"/>
                    <a:pt x="40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0" y="47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5"/>
                    <a:pt x="42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0" y="45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lose/>
                  <a:moveTo>
                    <a:pt x="47" y="37"/>
                  </a:move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37"/>
                    <a:pt x="47" y="37"/>
                    <a:pt x="47" y="37"/>
                  </a:cubicBezTo>
                  <a:close/>
                  <a:moveTo>
                    <a:pt x="47" y="40"/>
                  </a:moveTo>
                  <a:cubicBezTo>
                    <a:pt x="47" y="38"/>
                    <a:pt x="47" y="38"/>
                    <a:pt x="47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7" y="40"/>
                    <a:pt x="47" y="40"/>
                    <a:pt x="47" y="40"/>
                  </a:cubicBezTo>
                  <a:close/>
                  <a:moveTo>
                    <a:pt x="48" y="21"/>
                  </a:moveTo>
                  <a:cubicBezTo>
                    <a:pt x="47" y="21"/>
                    <a:pt x="47" y="21"/>
                    <a:pt x="47" y="21"/>
                  </a:cubicBezTo>
                  <a:cubicBezTo>
                    <a:pt x="47" y="21"/>
                    <a:pt x="47" y="20"/>
                    <a:pt x="48" y="20"/>
                  </a:cubicBezTo>
                  <a:cubicBezTo>
                    <a:pt x="48" y="20"/>
                    <a:pt x="48" y="19"/>
                    <a:pt x="48" y="19"/>
                  </a:cubicBezTo>
                  <a:cubicBezTo>
                    <a:pt x="48" y="19"/>
                    <a:pt x="48" y="19"/>
                    <a:pt x="47" y="19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20"/>
                  </a:cubicBezTo>
                  <a:cubicBezTo>
                    <a:pt x="47" y="20"/>
                    <a:pt x="46" y="20"/>
                    <a:pt x="46" y="21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21"/>
                    <a:pt x="48" y="21"/>
                    <a:pt x="48" y="21"/>
                  </a:cubicBezTo>
                  <a:close/>
                  <a:moveTo>
                    <a:pt x="41" y="12"/>
                  </a:move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40" y="13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0" y="13"/>
                    <a:pt x="40" y="13"/>
                    <a:pt x="40" y="14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2"/>
                    <a:pt x="41" y="12"/>
                    <a:pt x="41" y="12"/>
                  </a:cubicBezTo>
                  <a:close/>
                  <a:moveTo>
                    <a:pt x="20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12"/>
                    <a:pt x="19" y="12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2"/>
                    <a:pt x="20" y="12"/>
                    <a:pt x="20" y="12"/>
                  </a:cubicBezTo>
                  <a:close/>
                  <a:moveTo>
                    <a:pt x="22" y="12"/>
                  </a:move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2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2"/>
                    <a:pt x="22" y="12"/>
                    <a:pt x="22" y="12"/>
                  </a:cubicBezTo>
                  <a:close/>
                  <a:moveTo>
                    <a:pt x="14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19"/>
                    <a:pt x="14" y="19"/>
                    <a:pt x="14" y="19"/>
                  </a:cubicBezTo>
                  <a:close/>
                  <a:moveTo>
                    <a:pt x="16" y="20"/>
                  </a:move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1"/>
                    <a:pt x="16" y="21"/>
                  </a:cubicBezTo>
                  <a:cubicBezTo>
                    <a:pt x="16" y="20"/>
                    <a:pt x="16" y="20"/>
                    <a:pt x="16" y="20"/>
                  </a:cubicBezTo>
                  <a:close/>
                  <a:moveTo>
                    <a:pt x="15" y="20"/>
                  </a:move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9" y="31"/>
                  </a:moveTo>
                  <a:cubicBezTo>
                    <a:pt x="9" y="32"/>
                    <a:pt x="10" y="32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2" y="33"/>
                  </a:cubicBezTo>
                  <a:cubicBezTo>
                    <a:pt x="12" y="33"/>
                    <a:pt x="12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1"/>
                    <a:pt x="14" y="30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7"/>
                    <a:pt x="14" y="27"/>
                    <a:pt x="13" y="27"/>
                  </a:cubicBezTo>
                  <a:cubicBezTo>
                    <a:pt x="13" y="27"/>
                    <a:pt x="13" y="26"/>
                    <a:pt x="13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0" y="26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8"/>
                    <a:pt x="9" y="28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10" y="30"/>
                    <a:pt x="10" y="30"/>
                  </a:cubicBezTo>
                  <a:cubicBezTo>
                    <a:pt x="10" y="30"/>
                    <a:pt x="10" y="31"/>
                    <a:pt x="10" y="31"/>
                  </a:cubicBezTo>
                  <a:cubicBezTo>
                    <a:pt x="10" y="31"/>
                    <a:pt x="11" y="31"/>
                    <a:pt x="11" y="31"/>
                  </a:cubicBezTo>
                  <a:cubicBezTo>
                    <a:pt x="11" y="31"/>
                    <a:pt x="11" y="31"/>
                    <a:pt x="12" y="31"/>
                  </a:cubicBezTo>
                  <a:cubicBezTo>
                    <a:pt x="12" y="31"/>
                    <a:pt x="12" y="31"/>
                    <a:pt x="12" y="3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1" y="32"/>
                    <a:pt x="11" y="32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32"/>
                    <a:pt x="11" y="32"/>
                    <a:pt x="11" y="31"/>
                  </a:cubicBezTo>
                  <a:cubicBezTo>
                    <a:pt x="9" y="31"/>
                    <a:pt x="9" y="31"/>
                    <a:pt x="9" y="31"/>
                  </a:cubicBezTo>
                  <a:close/>
                  <a:moveTo>
                    <a:pt x="11" y="29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7"/>
                    <a:pt x="12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7"/>
                    <a:pt x="11" y="27"/>
                    <a:pt x="11" y="27"/>
                  </a:cubicBezTo>
                  <a:cubicBezTo>
                    <a:pt x="11" y="27"/>
                    <a:pt x="11" y="28"/>
                    <a:pt x="11" y="28"/>
                  </a:cubicBezTo>
                  <a:cubicBezTo>
                    <a:pt x="11" y="29"/>
                    <a:pt x="11" y="29"/>
                    <a:pt x="11" y="29"/>
                  </a:cubicBezTo>
                  <a:close/>
                  <a:moveTo>
                    <a:pt x="32" y="45"/>
                  </a:moveTo>
                  <a:cubicBezTo>
                    <a:pt x="32" y="44"/>
                    <a:pt x="32" y="44"/>
                    <a:pt x="32" y="44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1" y="43"/>
                    <a:pt x="31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29" y="43"/>
                    <a:pt x="29" y="43"/>
                    <a:pt x="29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5"/>
                    <a:pt x="28" y="45"/>
                    <a:pt x="28" y="46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8"/>
                    <a:pt x="28" y="48"/>
                    <a:pt x="28" y="49"/>
                  </a:cubicBezTo>
                  <a:cubicBezTo>
                    <a:pt x="28" y="49"/>
                    <a:pt x="28" y="49"/>
                    <a:pt x="29" y="49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50"/>
                    <a:pt x="32" y="50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8"/>
                    <a:pt x="32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5"/>
                    <a:pt x="31" y="45"/>
                    <a:pt x="31" y="45"/>
                  </a:cubicBezTo>
                  <a:cubicBezTo>
                    <a:pt x="31" y="45"/>
                    <a:pt x="31" y="45"/>
                    <a:pt x="30" y="45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5"/>
                    <a:pt x="31" y="45"/>
                  </a:cubicBezTo>
                  <a:cubicBezTo>
                    <a:pt x="32" y="45"/>
                    <a:pt x="32" y="45"/>
                    <a:pt x="32" y="45"/>
                  </a:cubicBezTo>
                  <a:close/>
                  <a:moveTo>
                    <a:pt x="31" y="47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30" y="46"/>
                  </a:cubicBezTo>
                  <a:cubicBezTo>
                    <a:pt x="30" y="46"/>
                    <a:pt x="30" y="46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9"/>
                    <a:pt x="30" y="49"/>
                    <a:pt x="31" y="49"/>
                  </a:cubicBezTo>
                  <a:cubicBezTo>
                    <a:pt x="31" y="49"/>
                    <a:pt x="31" y="49"/>
                    <a:pt x="31" y="48"/>
                  </a:cubicBezTo>
                  <a:cubicBezTo>
                    <a:pt x="31" y="47"/>
                    <a:pt x="31" y="47"/>
                    <a:pt x="31" y="47"/>
                  </a:cubicBezTo>
                  <a:close/>
                  <a:moveTo>
                    <a:pt x="50" y="29"/>
                  </a:moveTo>
                  <a:cubicBezTo>
                    <a:pt x="50" y="29"/>
                    <a:pt x="50" y="29"/>
                    <a:pt x="51" y="29"/>
                  </a:cubicBezTo>
                  <a:cubicBezTo>
                    <a:pt x="51" y="29"/>
                    <a:pt x="51" y="28"/>
                    <a:pt x="51" y="28"/>
                  </a:cubicBezTo>
                  <a:cubicBezTo>
                    <a:pt x="51" y="27"/>
                    <a:pt x="51" y="27"/>
                    <a:pt x="50" y="27"/>
                  </a:cubicBezTo>
                  <a:cubicBezTo>
                    <a:pt x="50" y="26"/>
                    <a:pt x="49" y="26"/>
                    <a:pt x="49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7"/>
                    <a:pt x="47" y="27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7"/>
                    <a:pt x="48" y="27"/>
                  </a:cubicBezTo>
                  <a:cubicBezTo>
                    <a:pt x="48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29"/>
                    <a:pt x="48" y="2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8" y="33"/>
                    <a:pt x="48" y="33"/>
                    <a:pt x="49" y="33"/>
                  </a:cubicBezTo>
                  <a:cubicBezTo>
                    <a:pt x="49" y="33"/>
                    <a:pt x="50" y="33"/>
                    <a:pt x="50" y="33"/>
                  </a:cubicBezTo>
                  <a:cubicBezTo>
                    <a:pt x="50" y="33"/>
                    <a:pt x="50" y="33"/>
                    <a:pt x="51" y="32"/>
                  </a:cubicBezTo>
                  <a:cubicBezTo>
                    <a:pt x="51" y="32"/>
                    <a:pt x="51" y="32"/>
                    <a:pt x="51" y="31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0" y="29"/>
                    <a:pt x="50" y="29"/>
                    <a:pt x="50" y="29"/>
                  </a:cubicBezTo>
                  <a:close/>
                  <a:moveTo>
                    <a:pt x="29" y="9"/>
                  </a:move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1"/>
                    <a:pt x="27" y="12"/>
                    <a:pt x="27" y="12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9"/>
                    <a:pt x="29" y="9"/>
                    <a:pt x="29" y="9"/>
                  </a:cubicBezTo>
                  <a:close/>
                  <a:moveTo>
                    <a:pt x="34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3" y="13"/>
                    <a:pt x="33" y="12"/>
                    <a:pt x="33" y="12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0"/>
                    <a:pt x="34" y="10"/>
                    <a:pt x="33" y="9"/>
                  </a:cubicBezTo>
                  <a:cubicBezTo>
                    <a:pt x="33" y="9"/>
                    <a:pt x="32" y="9"/>
                    <a:pt x="32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0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10"/>
                    <a:pt x="32" y="10"/>
                    <a:pt x="32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12"/>
                    <a:pt x="31" y="13"/>
                    <a:pt x="30" y="15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5"/>
                    <a:pt x="34" y="15"/>
                    <a:pt x="34" y="15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10"/>
                    <a:pt x="14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1"/>
                    <a:pt x="13" y="11"/>
                    <a:pt x="12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2"/>
                    <a:pt x="11" y="12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6"/>
                    <a:pt x="8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6" y="20"/>
                    <a:pt x="6" y="20"/>
                    <a:pt x="6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2"/>
                    <a:pt x="6" y="22"/>
                    <a:pt x="5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6"/>
                    <a:pt x="5" y="26"/>
                    <a:pt x="5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5" y="28"/>
                    <a:pt x="5" y="28"/>
                    <a:pt x="4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5" y="31"/>
                    <a:pt x="5" y="31"/>
                    <a:pt x="5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3"/>
                    <a:pt x="5" y="33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5"/>
                    <a:pt x="5" y="36"/>
                    <a:pt x="5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6" y="37"/>
                    <a:pt x="6" y="38"/>
                    <a:pt x="6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6" y="39"/>
                    <a:pt x="6" y="40"/>
                    <a:pt x="7" y="40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2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6"/>
                    <a:pt x="10" y="46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7"/>
                    <a:pt x="12" y="47"/>
                    <a:pt x="12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5" y="50"/>
                    <a:pt x="15" y="50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6" y="51"/>
                    <a:pt x="17" y="51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8" y="52"/>
                    <a:pt x="19" y="53"/>
                    <a:pt x="19" y="53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1" y="53"/>
                    <a:pt x="21" y="54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4"/>
                    <a:pt x="23" y="54"/>
                    <a:pt x="23" y="54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4"/>
                    <a:pt x="25" y="55"/>
                    <a:pt x="25" y="55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28" y="55"/>
                    <a:pt x="29" y="55"/>
                    <a:pt x="29" y="55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2" y="55"/>
                    <a:pt x="32" y="55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4" y="55"/>
                    <a:pt x="34" y="55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2"/>
                    <a:pt x="42" y="52"/>
                    <a:pt x="42" y="52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1"/>
                    <a:pt x="44" y="51"/>
                    <a:pt x="44" y="5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6" y="50"/>
                    <a:pt x="46" y="49"/>
                    <a:pt x="46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8"/>
                    <a:pt x="47" y="48"/>
                    <a:pt x="48" y="48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9" y="47"/>
                    <a:pt x="49" y="47"/>
                    <a:pt x="49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3"/>
                    <a:pt x="51" y="43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3"/>
                    <a:pt x="55" y="33"/>
                    <a:pt x="55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4"/>
                    <a:pt x="55" y="24"/>
                    <a:pt x="55" y="23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2" y="18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5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13"/>
                    <a:pt x="49" y="12"/>
                    <a:pt x="48" y="12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46" y="10"/>
                    <a:pt x="46" y="10"/>
                    <a:pt x="45" y="9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4" y="8"/>
                    <a:pt x="44" y="8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2" y="7"/>
                    <a:pt x="41" y="7"/>
                    <a:pt x="41" y="7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39" y="6"/>
                    <a:pt x="39" y="6"/>
                  </a:cubicBezTo>
                  <a:cubicBezTo>
                    <a:pt x="39" y="7"/>
                    <a:pt x="39" y="7"/>
                    <a:pt x="39" y="7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5"/>
                    <a:pt x="37" y="5"/>
                    <a:pt x="37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5"/>
                    <a:pt x="35" y="5"/>
                    <a:pt x="35" y="5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4"/>
                    <a:pt x="33" y="4"/>
                    <a:pt x="33" y="4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1" y="4"/>
                    <a:pt x="31" y="4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8" y="4"/>
                    <a:pt x="28" y="4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4"/>
                    <a:pt x="26" y="4"/>
                    <a:pt x="26" y="5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4" y="5"/>
                    <a:pt x="24" y="5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2" y="5"/>
                    <a:pt x="2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0" y="6"/>
                    <a:pt x="20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8" y="7"/>
                    <a:pt x="18" y="7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9"/>
                  </a:cubicBezTo>
                  <a:close/>
                  <a:moveTo>
                    <a:pt x="22" y="19"/>
                  </a:moveTo>
                  <a:cubicBezTo>
                    <a:pt x="24" y="22"/>
                    <a:pt x="27" y="25"/>
                    <a:pt x="29" y="28"/>
                  </a:cubicBezTo>
                  <a:cubicBezTo>
                    <a:pt x="28" y="28"/>
                    <a:pt x="28" y="29"/>
                    <a:pt x="28" y="29"/>
                  </a:cubicBezTo>
                  <a:cubicBezTo>
                    <a:pt x="28" y="29"/>
                    <a:pt x="28" y="29"/>
                    <a:pt x="28" y="30"/>
                  </a:cubicBezTo>
                  <a:cubicBezTo>
                    <a:pt x="28" y="30"/>
                    <a:pt x="28" y="30"/>
                    <a:pt x="28" y="31"/>
                  </a:cubicBezTo>
                  <a:cubicBezTo>
                    <a:pt x="29" y="31"/>
                    <a:pt x="29" y="32"/>
                    <a:pt x="30" y="32"/>
                  </a:cubicBezTo>
                  <a:cubicBezTo>
                    <a:pt x="31" y="32"/>
                    <a:pt x="31" y="31"/>
                    <a:pt x="31" y="31"/>
                  </a:cubicBezTo>
                  <a:cubicBezTo>
                    <a:pt x="31" y="31"/>
                    <a:pt x="31" y="31"/>
                    <a:pt x="32" y="31"/>
                  </a:cubicBezTo>
                  <a:cubicBezTo>
                    <a:pt x="32" y="31"/>
                    <a:pt x="33" y="32"/>
                    <a:pt x="33" y="33"/>
                  </a:cubicBezTo>
                  <a:cubicBezTo>
                    <a:pt x="33" y="32"/>
                    <a:pt x="34" y="32"/>
                    <a:pt x="34" y="32"/>
                  </a:cubicBezTo>
                  <a:cubicBezTo>
                    <a:pt x="33" y="31"/>
                    <a:pt x="33" y="31"/>
                    <a:pt x="32" y="30"/>
                  </a:cubicBezTo>
                  <a:cubicBezTo>
                    <a:pt x="33" y="30"/>
                    <a:pt x="33" y="29"/>
                    <a:pt x="33" y="29"/>
                  </a:cubicBezTo>
                  <a:cubicBezTo>
                    <a:pt x="34" y="26"/>
                    <a:pt x="36" y="24"/>
                    <a:pt x="37" y="21"/>
                  </a:cubicBezTo>
                  <a:cubicBezTo>
                    <a:pt x="37" y="21"/>
                    <a:pt x="36" y="20"/>
                    <a:pt x="35" y="20"/>
                  </a:cubicBezTo>
                  <a:cubicBezTo>
                    <a:pt x="33" y="22"/>
                    <a:pt x="32" y="24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8" y="24"/>
                    <a:pt x="25" y="21"/>
                    <a:pt x="23" y="18"/>
                  </a:cubicBezTo>
                  <a:cubicBezTo>
                    <a:pt x="23" y="18"/>
                    <a:pt x="22" y="19"/>
                    <a:pt x="22" y="19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 ker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" name="Freeform 217"/>
            <p:cNvSpPr>
              <a:spLocks noChangeAspect="1" noEditPoints="1"/>
            </p:cNvSpPr>
            <p:nvPr/>
          </p:nvSpPr>
          <p:spPr bwMode="auto">
            <a:xfrm>
              <a:off x="2429" y="5428"/>
              <a:ext cx="825" cy="850"/>
            </a:xfrm>
            <a:custGeom>
              <a:avLst/>
              <a:gdLst>
                <a:gd name="T0" fmla="*/ 130 w 186"/>
                <a:gd name="T1" fmla="*/ 28 h 192"/>
                <a:gd name="T2" fmla="*/ 130 w 186"/>
                <a:gd name="T3" fmla="*/ 26 h 192"/>
                <a:gd name="T4" fmla="*/ 130 w 186"/>
                <a:gd name="T5" fmla="*/ 18 h 192"/>
                <a:gd name="T6" fmla="*/ 128 w 186"/>
                <a:gd name="T7" fmla="*/ 18 h 192"/>
                <a:gd name="T8" fmla="*/ 124 w 186"/>
                <a:gd name="T9" fmla="*/ 18 h 192"/>
                <a:gd name="T10" fmla="*/ 124 w 186"/>
                <a:gd name="T11" fmla="*/ 22 h 192"/>
                <a:gd name="T12" fmla="*/ 126 w 186"/>
                <a:gd name="T13" fmla="*/ 30 h 192"/>
                <a:gd name="T14" fmla="*/ 136 w 186"/>
                <a:gd name="T15" fmla="*/ 36 h 192"/>
                <a:gd name="T16" fmla="*/ 146 w 186"/>
                <a:gd name="T17" fmla="*/ 44 h 192"/>
                <a:gd name="T18" fmla="*/ 150 w 186"/>
                <a:gd name="T19" fmla="*/ 50 h 192"/>
                <a:gd name="T20" fmla="*/ 152 w 186"/>
                <a:gd name="T21" fmla="*/ 60 h 192"/>
                <a:gd name="T22" fmla="*/ 150 w 186"/>
                <a:gd name="T23" fmla="*/ 70 h 192"/>
                <a:gd name="T24" fmla="*/ 148 w 186"/>
                <a:gd name="T25" fmla="*/ 76 h 192"/>
                <a:gd name="T26" fmla="*/ 142 w 186"/>
                <a:gd name="T27" fmla="*/ 80 h 192"/>
                <a:gd name="T28" fmla="*/ 108 w 186"/>
                <a:gd name="T29" fmla="*/ 76 h 192"/>
                <a:gd name="T30" fmla="*/ 106 w 186"/>
                <a:gd name="T31" fmla="*/ 70 h 192"/>
                <a:gd name="T32" fmla="*/ 104 w 186"/>
                <a:gd name="T33" fmla="*/ 56 h 192"/>
                <a:gd name="T34" fmla="*/ 124 w 186"/>
                <a:gd name="T35" fmla="*/ 60 h 192"/>
                <a:gd name="T36" fmla="*/ 124 w 186"/>
                <a:gd name="T37" fmla="*/ 70 h 192"/>
                <a:gd name="T38" fmla="*/ 124 w 186"/>
                <a:gd name="T39" fmla="*/ 72 h 192"/>
                <a:gd name="T40" fmla="*/ 126 w 186"/>
                <a:gd name="T41" fmla="*/ 72 h 192"/>
                <a:gd name="T42" fmla="*/ 130 w 186"/>
                <a:gd name="T43" fmla="*/ 70 h 192"/>
                <a:gd name="T44" fmla="*/ 130 w 186"/>
                <a:gd name="T45" fmla="*/ 68 h 192"/>
                <a:gd name="T46" fmla="*/ 130 w 186"/>
                <a:gd name="T47" fmla="*/ 58 h 192"/>
                <a:gd name="T48" fmla="*/ 124 w 186"/>
                <a:gd name="T49" fmla="*/ 52 h 192"/>
                <a:gd name="T50" fmla="*/ 112 w 186"/>
                <a:gd name="T51" fmla="*/ 44 h 192"/>
                <a:gd name="T52" fmla="*/ 106 w 186"/>
                <a:gd name="T53" fmla="*/ 36 h 192"/>
                <a:gd name="T54" fmla="*/ 104 w 186"/>
                <a:gd name="T55" fmla="*/ 32 h 192"/>
                <a:gd name="T56" fmla="*/ 104 w 186"/>
                <a:gd name="T57" fmla="*/ 26 h 192"/>
                <a:gd name="T58" fmla="*/ 108 w 186"/>
                <a:gd name="T59" fmla="*/ 12 h 192"/>
                <a:gd name="T60" fmla="*/ 114 w 186"/>
                <a:gd name="T61" fmla="*/ 8 h 192"/>
                <a:gd name="T62" fmla="*/ 124 w 186"/>
                <a:gd name="T63" fmla="*/ 0 h 192"/>
                <a:gd name="T64" fmla="*/ 132 w 186"/>
                <a:gd name="T65" fmla="*/ 6 h 192"/>
                <a:gd name="T66" fmla="*/ 140 w 186"/>
                <a:gd name="T67" fmla="*/ 8 h 192"/>
                <a:gd name="T68" fmla="*/ 146 w 186"/>
                <a:gd name="T69" fmla="*/ 12 h 192"/>
                <a:gd name="T70" fmla="*/ 150 w 186"/>
                <a:gd name="T71" fmla="*/ 26 h 192"/>
                <a:gd name="T72" fmla="*/ 150 w 186"/>
                <a:gd name="T73" fmla="*/ 28 h 192"/>
                <a:gd name="T74" fmla="*/ 0 w 186"/>
                <a:gd name="T75" fmla="*/ 118 h 192"/>
                <a:gd name="T76" fmla="*/ 70 w 186"/>
                <a:gd name="T77" fmla="*/ 176 h 192"/>
                <a:gd name="T78" fmla="*/ 72 w 186"/>
                <a:gd name="T79" fmla="*/ 150 h 192"/>
                <a:gd name="T80" fmla="*/ 104 w 186"/>
                <a:gd name="T81" fmla="*/ 152 h 192"/>
                <a:gd name="T82" fmla="*/ 130 w 186"/>
                <a:gd name="T83" fmla="*/ 150 h 192"/>
                <a:gd name="T84" fmla="*/ 142 w 186"/>
                <a:gd name="T85" fmla="*/ 144 h 192"/>
                <a:gd name="T86" fmla="*/ 178 w 186"/>
                <a:gd name="T87" fmla="*/ 116 h 192"/>
                <a:gd name="T88" fmla="*/ 186 w 186"/>
                <a:gd name="T89" fmla="*/ 106 h 192"/>
                <a:gd name="T90" fmla="*/ 186 w 186"/>
                <a:gd name="T91" fmla="*/ 102 h 192"/>
                <a:gd name="T92" fmla="*/ 180 w 186"/>
                <a:gd name="T93" fmla="*/ 96 h 192"/>
                <a:gd name="T94" fmla="*/ 164 w 186"/>
                <a:gd name="T95" fmla="*/ 106 h 192"/>
                <a:gd name="T96" fmla="*/ 138 w 186"/>
                <a:gd name="T97" fmla="*/ 118 h 192"/>
                <a:gd name="T98" fmla="*/ 124 w 186"/>
                <a:gd name="T99" fmla="*/ 120 h 192"/>
                <a:gd name="T100" fmla="*/ 104 w 186"/>
                <a:gd name="T101" fmla="*/ 112 h 192"/>
                <a:gd name="T102" fmla="*/ 100 w 186"/>
                <a:gd name="T103" fmla="*/ 104 h 192"/>
                <a:gd name="T104" fmla="*/ 104 w 186"/>
                <a:gd name="T105" fmla="*/ 104 h 192"/>
                <a:gd name="T106" fmla="*/ 140 w 186"/>
                <a:gd name="T107" fmla="*/ 102 h 192"/>
                <a:gd name="T108" fmla="*/ 144 w 186"/>
                <a:gd name="T109" fmla="*/ 100 h 192"/>
                <a:gd name="T110" fmla="*/ 146 w 186"/>
                <a:gd name="T111" fmla="*/ 90 h 192"/>
                <a:gd name="T112" fmla="*/ 144 w 186"/>
                <a:gd name="T113" fmla="*/ 88 h 192"/>
                <a:gd name="T114" fmla="*/ 106 w 186"/>
                <a:gd name="T115" fmla="*/ 82 h 192"/>
                <a:gd name="T116" fmla="*/ 82 w 186"/>
                <a:gd name="T117" fmla="*/ 84 h 192"/>
                <a:gd name="T118" fmla="*/ 62 w 186"/>
                <a:gd name="T119" fmla="*/ 92 h 192"/>
                <a:gd name="T120" fmla="*/ 54 w 186"/>
                <a:gd name="T121" fmla="*/ 100 h 192"/>
                <a:gd name="T122" fmla="*/ 32 w 186"/>
                <a:gd name="T123" fmla="*/ 10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6" h="192">
                  <a:moveTo>
                    <a:pt x="150" y="28"/>
                  </a:moveTo>
                  <a:lnTo>
                    <a:pt x="130" y="28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28" y="18"/>
                  </a:lnTo>
                  <a:lnTo>
                    <a:pt x="128" y="18"/>
                  </a:lnTo>
                  <a:lnTo>
                    <a:pt x="124" y="18"/>
                  </a:lnTo>
                  <a:lnTo>
                    <a:pt x="124" y="18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124" y="26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46" y="44"/>
                  </a:lnTo>
                  <a:lnTo>
                    <a:pt x="146" y="44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60"/>
                  </a:lnTo>
                  <a:lnTo>
                    <a:pt x="152" y="60"/>
                  </a:lnTo>
                  <a:lnTo>
                    <a:pt x="150" y="70"/>
                  </a:lnTo>
                  <a:lnTo>
                    <a:pt x="148" y="76"/>
                  </a:lnTo>
                  <a:lnTo>
                    <a:pt x="148" y="76"/>
                  </a:lnTo>
                  <a:lnTo>
                    <a:pt x="142" y="80"/>
                  </a:lnTo>
                  <a:lnTo>
                    <a:pt x="142" y="80"/>
                  </a:lnTo>
                  <a:lnTo>
                    <a:pt x="126" y="78"/>
                  </a:lnTo>
                  <a:lnTo>
                    <a:pt x="108" y="76"/>
                  </a:lnTo>
                  <a:lnTo>
                    <a:pt x="108" y="76"/>
                  </a:lnTo>
                  <a:lnTo>
                    <a:pt x="106" y="70"/>
                  </a:lnTo>
                  <a:lnTo>
                    <a:pt x="104" y="60"/>
                  </a:lnTo>
                  <a:lnTo>
                    <a:pt x="104" y="56"/>
                  </a:lnTo>
                  <a:lnTo>
                    <a:pt x="124" y="56"/>
                  </a:lnTo>
                  <a:lnTo>
                    <a:pt x="124" y="60"/>
                  </a:lnTo>
                  <a:lnTo>
                    <a:pt x="124" y="60"/>
                  </a:lnTo>
                  <a:lnTo>
                    <a:pt x="124" y="70"/>
                  </a:lnTo>
                  <a:lnTo>
                    <a:pt x="124" y="70"/>
                  </a:lnTo>
                  <a:lnTo>
                    <a:pt x="124" y="72"/>
                  </a:lnTo>
                  <a:lnTo>
                    <a:pt x="126" y="72"/>
                  </a:lnTo>
                  <a:lnTo>
                    <a:pt x="126" y="72"/>
                  </a:lnTo>
                  <a:lnTo>
                    <a:pt x="130" y="70"/>
                  </a:lnTo>
                  <a:lnTo>
                    <a:pt x="130" y="70"/>
                  </a:lnTo>
                  <a:lnTo>
                    <a:pt x="130" y="68"/>
                  </a:lnTo>
                  <a:lnTo>
                    <a:pt x="130" y="68"/>
                  </a:lnTo>
                  <a:lnTo>
                    <a:pt x="130" y="58"/>
                  </a:lnTo>
                  <a:lnTo>
                    <a:pt x="130" y="58"/>
                  </a:lnTo>
                  <a:lnTo>
                    <a:pt x="128" y="54"/>
                  </a:lnTo>
                  <a:lnTo>
                    <a:pt x="124" y="52"/>
                  </a:lnTo>
                  <a:lnTo>
                    <a:pt x="124" y="52"/>
                  </a:lnTo>
                  <a:lnTo>
                    <a:pt x="112" y="44"/>
                  </a:lnTo>
                  <a:lnTo>
                    <a:pt x="112" y="44"/>
                  </a:lnTo>
                  <a:lnTo>
                    <a:pt x="106" y="36"/>
                  </a:lnTo>
                  <a:lnTo>
                    <a:pt x="106" y="36"/>
                  </a:lnTo>
                  <a:lnTo>
                    <a:pt x="104" y="32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18"/>
                  </a:lnTo>
                  <a:lnTo>
                    <a:pt x="108" y="12"/>
                  </a:lnTo>
                  <a:lnTo>
                    <a:pt x="108" y="12"/>
                  </a:lnTo>
                  <a:lnTo>
                    <a:pt x="114" y="8"/>
                  </a:lnTo>
                  <a:lnTo>
                    <a:pt x="124" y="6"/>
                  </a:lnTo>
                  <a:lnTo>
                    <a:pt x="124" y="0"/>
                  </a:lnTo>
                  <a:lnTo>
                    <a:pt x="132" y="0"/>
                  </a:lnTo>
                  <a:lnTo>
                    <a:pt x="132" y="6"/>
                  </a:lnTo>
                  <a:lnTo>
                    <a:pt x="132" y="6"/>
                  </a:lnTo>
                  <a:lnTo>
                    <a:pt x="140" y="8"/>
                  </a:lnTo>
                  <a:lnTo>
                    <a:pt x="146" y="12"/>
                  </a:lnTo>
                  <a:lnTo>
                    <a:pt x="146" y="12"/>
                  </a:lnTo>
                  <a:lnTo>
                    <a:pt x="150" y="1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50" y="28"/>
                  </a:lnTo>
                  <a:lnTo>
                    <a:pt x="150" y="28"/>
                  </a:lnTo>
                  <a:close/>
                  <a:moveTo>
                    <a:pt x="0" y="118"/>
                  </a:moveTo>
                  <a:lnTo>
                    <a:pt x="38" y="192"/>
                  </a:lnTo>
                  <a:lnTo>
                    <a:pt x="70" y="176"/>
                  </a:lnTo>
                  <a:lnTo>
                    <a:pt x="62" y="162"/>
                  </a:lnTo>
                  <a:lnTo>
                    <a:pt x="72" y="150"/>
                  </a:lnTo>
                  <a:lnTo>
                    <a:pt x="72" y="150"/>
                  </a:lnTo>
                  <a:lnTo>
                    <a:pt x="104" y="152"/>
                  </a:lnTo>
                  <a:lnTo>
                    <a:pt x="116" y="152"/>
                  </a:lnTo>
                  <a:lnTo>
                    <a:pt x="130" y="150"/>
                  </a:lnTo>
                  <a:lnTo>
                    <a:pt x="130" y="150"/>
                  </a:lnTo>
                  <a:lnTo>
                    <a:pt x="142" y="144"/>
                  </a:lnTo>
                  <a:lnTo>
                    <a:pt x="162" y="130"/>
                  </a:lnTo>
                  <a:lnTo>
                    <a:pt x="178" y="116"/>
                  </a:lnTo>
                  <a:lnTo>
                    <a:pt x="184" y="110"/>
                  </a:lnTo>
                  <a:lnTo>
                    <a:pt x="186" y="106"/>
                  </a:lnTo>
                  <a:lnTo>
                    <a:pt x="186" y="106"/>
                  </a:lnTo>
                  <a:lnTo>
                    <a:pt x="186" y="102"/>
                  </a:lnTo>
                  <a:lnTo>
                    <a:pt x="182" y="100"/>
                  </a:lnTo>
                  <a:lnTo>
                    <a:pt x="180" y="96"/>
                  </a:lnTo>
                  <a:lnTo>
                    <a:pt x="180" y="96"/>
                  </a:lnTo>
                  <a:lnTo>
                    <a:pt x="164" y="106"/>
                  </a:lnTo>
                  <a:lnTo>
                    <a:pt x="152" y="11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24" y="120"/>
                  </a:lnTo>
                  <a:lnTo>
                    <a:pt x="112" y="118"/>
                  </a:lnTo>
                  <a:lnTo>
                    <a:pt x="104" y="112"/>
                  </a:lnTo>
                  <a:lnTo>
                    <a:pt x="102" y="108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104" y="104"/>
                  </a:lnTo>
                  <a:lnTo>
                    <a:pt x="116" y="102"/>
                  </a:lnTo>
                  <a:lnTo>
                    <a:pt x="140" y="102"/>
                  </a:lnTo>
                  <a:lnTo>
                    <a:pt x="140" y="102"/>
                  </a:lnTo>
                  <a:lnTo>
                    <a:pt x="144" y="100"/>
                  </a:lnTo>
                  <a:lnTo>
                    <a:pt x="146" y="96"/>
                  </a:lnTo>
                  <a:lnTo>
                    <a:pt x="146" y="90"/>
                  </a:lnTo>
                  <a:lnTo>
                    <a:pt x="144" y="88"/>
                  </a:lnTo>
                  <a:lnTo>
                    <a:pt x="144" y="88"/>
                  </a:lnTo>
                  <a:lnTo>
                    <a:pt x="120" y="84"/>
                  </a:lnTo>
                  <a:lnTo>
                    <a:pt x="106" y="82"/>
                  </a:lnTo>
                  <a:lnTo>
                    <a:pt x="94" y="82"/>
                  </a:lnTo>
                  <a:lnTo>
                    <a:pt x="82" y="84"/>
                  </a:lnTo>
                  <a:lnTo>
                    <a:pt x="72" y="86"/>
                  </a:lnTo>
                  <a:lnTo>
                    <a:pt x="62" y="92"/>
                  </a:lnTo>
                  <a:lnTo>
                    <a:pt x="54" y="100"/>
                  </a:lnTo>
                  <a:lnTo>
                    <a:pt x="54" y="100"/>
                  </a:lnTo>
                  <a:lnTo>
                    <a:pt x="36" y="112"/>
                  </a:lnTo>
                  <a:lnTo>
                    <a:pt x="32" y="102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 kern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Freeform 156"/>
            <p:cNvSpPr>
              <a:spLocks noChangeAspect="1" noEditPoints="1"/>
            </p:cNvSpPr>
            <p:nvPr/>
          </p:nvSpPr>
          <p:spPr bwMode="auto">
            <a:xfrm>
              <a:off x="2317" y="4386"/>
              <a:ext cx="1050" cy="850"/>
            </a:xfrm>
            <a:custGeom>
              <a:avLst/>
              <a:gdLst>
                <a:gd name="T0" fmla="*/ 198 w 212"/>
                <a:gd name="T1" fmla="*/ 24 h 172"/>
                <a:gd name="T2" fmla="*/ 198 w 212"/>
                <a:gd name="T3" fmla="*/ 28 h 172"/>
                <a:gd name="T4" fmla="*/ 190 w 212"/>
                <a:gd name="T5" fmla="*/ 32 h 172"/>
                <a:gd name="T6" fmla="*/ 212 w 212"/>
                <a:gd name="T7" fmla="*/ 40 h 172"/>
                <a:gd name="T8" fmla="*/ 202 w 212"/>
                <a:gd name="T9" fmla="*/ 54 h 172"/>
                <a:gd name="T10" fmla="*/ 184 w 212"/>
                <a:gd name="T11" fmla="*/ 52 h 172"/>
                <a:gd name="T12" fmla="*/ 166 w 212"/>
                <a:gd name="T13" fmla="*/ 62 h 172"/>
                <a:gd name="T14" fmla="*/ 162 w 212"/>
                <a:gd name="T15" fmla="*/ 116 h 172"/>
                <a:gd name="T16" fmla="*/ 146 w 212"/>
                <a:gd name="T17" fmla="*/ 102 h 172"/>
                <a:gd name="T18" fmla="*/ 150 w 212"/>
                <a:gd name="T19" fmla="*/ 80 h 172"/>
                <a:gd name="T20" fmla="*/ 124 w 212"/>
                <a:gd name="T21" fmla="*/ 56 h 172"/>
                <a:gd name="T22" fmla="*/ 116 w 212"/>
                <a:gd name="T23" fmla="*/ 78 h 172"/>
                <a:gd name="T24" fmla="*/ 122 w 212"/>
                <a:gd name="T25" fmla="*/ 94 h 172"/>
                <a:gd name="T26" fmla="*/ 120 w 212"/>
                <a:gd name="T27" fmla="*/ 118 h 172"/>
                <a:gd name="T28" fmla="*/ 100 w 212"/>
                <a:gd name="T29" fmla="*/ 128 h 172"/>
                <a:gd name="T30" fmla="*/ 104 w 212"/>
                <a:gd name="T31" fmla="*/ 100 h 172"/>
                <a:gd name="T32" fmla="*/ 98 w 212"/>
                <a:gd name="T33" fmla="*/ 82 h 172"/>
                <a:gd name="T34" fmla="*/ 90 w 212"/>
                <a:gd name="T35" fmla="*/ 80 h 172"/>
                <a:gd name="T36" fmla="*/ 72 w 212"/>
                <a:gd name="T37" fmla="*/ 80 h 172"/>
                <a:gd name="T38" fmla="*/ 40 w 212"/>
                <a:gd name="T39" fmla="*/ 82 h 172"/>
                <a:gd name="T40" fmla="*/ 50 w 212"/>
                <a:gd name="T41" fmla="*/ 20 h 172"/>
                <a:gd name="T42" fmla="*/ 156 w 212"/>
                <a:gd name="T43" fmla="*/ 126 h 172"/>
                <a:gd name="T44" fmla="*/ 156 w 212"/>
                <a:gd name="T45" fmla="*/ 122 h 172"/>
                <a:gd name="T46" fmla="*/ 154 w 212"/>
                <a:gd name="T47" fmla="*/ 112 h 172"/>
                <a:gd name="T48" fmla="*/ 144 w 212"/>
                <a:gd name="T49" fmla="*/ 104 h 172"/>
                <a:gd name="T50" fmla="*/ 136 w 212"/>
                <a:gd name="T51" fmla="*/ 108 h 172"/>
                <a:gd name="T52" fmla="*/ 126 w 212"/>
                <a:gd name="T53" fmla="*/ 114 h 172"/>
                <a:gd name="T54" fmla="*/ 122 w 212"/>
                <a:gd name="T55" fmla="*/ 122 h 172"/>
                <a:gd name="T56" fmla="*/ 128 w 212"/>
                <a:gd name="T57" fmla="*/ 136 h 172"/>
                <a:gd name="T58" fmla="*/ 136 w 212"/>
                <a:gd name="T59" fmla="*/ 142 h 172"/>
                <a:gd name="T60" fmla="*/ 142 w 212"/>
                <a:gd name="T61" fmla="*/ 154 h 172"/>
                <a:gd name="T62" fmla="*/ 142 w 212"/>
                <a:gd name="T63" fmla="*/ 156 h 172"/>
                <a:gd name="T64" fmla="*/ 138 w 212"/>
                <a:gd name="T65" fmla="*/ 156 h 172"/>
                <a:gd name="T66" fmla="*/ 136 w 212"/>
                <a:gd name="T67" fmla="*/ 146 h 172"/>
                <a:gd name="T68" fmla="*/ 122 w 212"/>
                <a:gd name="T69" fmla="*/ 148 h 172"/>
                <a:gd name="T70" fmla="*/ 126 w 212"/>
                <a:gd name="T71" fmla="*/ 162 h 172"/>
                <a:gd name="T72" fmla="*/ 136 w 212"/>
                <a:gd name="T73" fmla="*/ 172 h 172"/>
                <a:gd name="T74" fmla="*/ 144 w 212"/>
                <a:gd name="T75" fmla="*/ 166 h 172"/>
                <a:gd name="T76" fmla="*/ 154 w 212"/>
                <a:gd name="T77" fmla="*/ 160 h 172"/>
                <a:gd name="T78" fmla="*/ 158 w 212"/>
                <a:gd name="T79" fmla="*/ 148 h 172"/>
                <a:gd name="T80" fmla="*/ 154 w 212"/>
                <a:gd name="T81" fmla="*/ 136 h 172"/>
                <a:gd name="T82" fmla="*/ 146 w 212"/>
                <a:gd name="T83" fmla="*/ 130 h 172"/>
                <a:gd name="T84" fmla="*/ 136 w 212"/>
                <a:gd name="T85" fmla="*/ 122 h 172"/>
                <a:gd name="T86" fmla="*/ 138 w 212"/>
                <a:gd name="T87" fmla="*/ 118 h 172"/>
                <a:gd name="T88" fmla="*/ 142 w 212"/>
                <a:gd name="T89" fmla="*/ 118 h 172"/>
                <a:gd name="T90" fmla="*/ 142 w 212"/>
                <a:gd name="T91" fmla="*/ 126 h 172"/>
                <a:gd name="T92" fmla="*/ 132 w 212"/>
                <a:gd name="T93" fmla="*/ 16 h 172"/>
                <a:gd name="T94" fmla="*/ 158 w 212"/>
                <a:gd name="T95" fmla="*/ 16 h 172"/>
                <a:gd name="T96" fmla="*/ 170 w 212"/>
                <a:gd name="T97" fmla="*/ 10 h 172"/>
                <a:gd name="T98" fmla="*/ 168 w 212"/>
                <a:gd name="T9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72">
                  <a:moveTo>
                    <a:pt x="50" y="28"/>
                  </a:moveTo>
                  <a:lnTo>
                    <a:pt x="122" y="20"/>
                  </a:lnTo>
                  <a:lnTo>
                    <a:pt x="198" y="24"/>
                  </a:lnTo>
                  <a:lnTo>
                    <a:pt x="198" y="24"/>
                  </a:lnTo>
                  <a:lnTo>
                    <a:pt x="198" y="26"/>
                  </a:lnTo>
                  <a:lnTo>
                    <a:pt x="198" y="28"/>
                  </a:lnTo>
                  <a:lnTo>
                    <a:pt x="196" y="30"/>
                  </a:lnTo>
                  <a:lnTo>
                    <a:pt x="196" y="30"/>
                  </a:lnTo>
                  <a:lnTo>
                    <a:pt x="190" y="32"/>
                  </a:lnTo>
                  <a:lnTo>
                    <a:pt x="184" y="34"/>
                  </a:lnTo>
                  <a:lnTo>
                    <a:pt x="212" y="40"/>
                  </a:lnTo>
                  <a:lnTo>
                    <a:pt x="212" y="40"/>
                  </a:lnTo>
                  <a:lnTo>
                    <a:pt x="210" y="46"/>
                  </a:lnTo>
                  <a:lnTo>
                    <a:pt x="208" y="50"/>
                  </a:lnTo>
                  <a:lnTo>
                    <a:pt x="202" y="54"/>
                  </a:lnTo>
                  <a:lnTo>
                    <a:pt x="202" y="54"/>
                  </a:lnTo>
                  <a:lnTo>
                    <a:pt x="192" y="54"/>
                  </a:lnTo>
                  <a:lnTo>
                    <a:pt x="184" y="52"/>
                  </a:lnTo>
                  <a:lnTo>
                    <a:pt x="174" y="48"/>
                  </a:lnTo>
                  <a:lnTo>
                    <a:pt x="148" y="44"/>
                  </a:lnTo>
                  <a:lnTo>
                    <a:pt x="166" y="62"/>
                  </a:lnTo>
                  <a:lnTo>
                    <a:pt x="164" y="118"/>
                  </a:lnTo>
                  <a:lnTo>
                    <a:pt x="164" y="118"/>
                  </a:lnTo>
                  <a:lnTo>
                    <a:pt x="162" y="116"/>
                  </a:lnTo>
                  <a:lnTo>
                    <a:pt x="154" y="112"/>
                  </a:lnTo>
                  <a:lnTo>
                    <a:pt x="148" y="106"/>
                  </a:lnTo>
                  <a:lnTo>
                    <a:pt x="146" y="102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50" y="80"/>
                  </a:lnTo>
                  <a:lnTo>
                    <a:pt x="150" y="72"/>
                  </a:lnTo>
                  <a:lnTo>
                    <a:pt x="124" y="56"/>
                  </a:lnTo>
                  <a:lnTo>
                    <a:pt x="124" y="56"/>
                  </a:lnTo>
                  <a:lnTo>
                    <a:pt x="118" y="66"/>
                  </a:lnTo>
                  <a:lnTo>
                    <a:pt x="116" y="74"/>
                  </a:lnTo>
                  <a:lnTo>
                    <a:pt x="116" y="78"/>
                  </a:lnTo>
                  <a:lnTo>
                    <a:pt x="116" y="82"/>
                  </a:lnTo>
                  <a:lnTo>
                    <a:pt x="116" y="82"/>
                  </a:lnTo>
                  <a:lnTo>
                    <a:pt x="122" y="94"/>
                  </a:lnTo>
                  <a:lnTo>
                    <a:pt x="124" y="106"/>
                  </a:lnTo>
                  <a:lnTo>
                    <a:pt x="122" y="112"/>
                  </a:lnTo>
                  <a:lnTo>
                    <a:pt x="120" y="118"/>
                  </a:lnTo>
                  <a:lnTo>
                    <a:pt x="114" y="124"/>
                  </a:lnTo>
                  <a:lnTo>
                    <a:pt x="108" y="130"/>
                  </a:lnTo>
                  <a:lnTo>
                    <a:pt x="100" y="128"/>
                  </a:lnTo>
                  <a:lnTo>
                    <a:pt x="100" y="128"/>
                  </a:lnTo>
                  <a:lnTo>
                    <a:pt x="102" y="112"/>
                  </a:lnTo>
                  <a:lnTo>
                    <a:pt x="104" y="100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98" y="82"/>
                  </a:lnTo>
                  <a:lnTo>
                    <a:pt x="96" y="80"/>
                  </a:lnTo>
                  <a:lnTo>
                    <a:pt x="96" y="80"/>
                  </a:lnTo>
                  <a:lnTo>
                    <a:pt x="90" y="80"/>
                  </a:lnTo>
                  <a:lnTo>
                    <a:pt x="82" y="82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56" y="76"/>
                  </a:lnTo>
                  <a:lnTo>
                    <a:pt x="42" y="70"/>
                  </a:lnTo>
                  <a:lnTo>
                    <a:pt x="40" y="82"/>
                  </a:lnTo>
                  <a:lnTo>
                    <a:pt x="0" y="74"/>
                  </a:lnTo>
                  <a:lnTo>
                    <a:pt x="12" y="12"/>
                  </a:lnTo>
                  <a:lnTo>
                    <a:pt x="50" y="20"/>
                  </a:lnTo>
                  <a:lnTo>
                    <a:pt x="50" y="28"/>
                  </a:lnTo>
                  <a:lnTo>
                    <a:pt x="50" y="28"/>
                  </a:lnTo>
                  <a:close/>
                  <a:moveTo>
                    <a:pt x="156" y="126"/>
                  </a:moveTo>
                  <a:lnTo>
                    <a:pt x="156" y="126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56" y="118"/>
                  </a:lnTo>
                  <a:lnTo>
                    <a:pt x="154" y="112"/>
                  </a:lnTo>
                  <a:lnTo>
                    <a:pt x="154" y="112"/>
                  </a:lnTo>
                  <a:lnTo>
                    <a:pt x="148" y="110"/>
                  </a:lnTo>
                  <a:lnTo>
                    <a:pt x="144" y="108"/>
                  </a:lnTo>
                  <a:lnTo>
                    <a:pt x="144" y="104"/>
                  </a:lnTo>
                  <a:lnTo>
                    <a:pt x="136" y="104"/>
                  </a:lnTo>
                  <a:lnTo>
                    <a:pt x="136" y="108"/>
                  </a:lnTo>
                  <a:lnTo>
                    <a:pt x="136" y="108"/>
                  </a:lnTo>
                  <a:lnTo>
                    <a:pt x="130" y="110"/>
                  </a:lnTo>
                  <a:lnTo>
                    <a:pt x="126" y="114"/>
                  </a:lnTo>
                  <a:lnTo>
                    <a:pt x="126" y="114"/>
                  </a:lnTo>
                  <a:lnTo>
                    <a:pt x="124" y="118"/>
                  </a:lnTo>
                  <a:lnTo>
                    <a:pt x="122" y="122"/>
                  </a:lnTo>
                  <a:lnTo>
                    <a:pt x="122" y="122"/>
                  </a:lnTo>
                  <a:lnTo>
                    <a:pt x="124" y="130"/>
                  </a:lnTo>
                  <a:lnTo>
                    <a:pt x="124" y="13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6" y="142"/>
                  </a:lnTo>
                  <a:lnTo>
                    <a:pt x="136" y="142"/>
                  </a:lnTo>
                  <a:lnTo>
                    <a:pt x="142" y="146"/>
                  </a:lnTo>
                  <a:lnTo>
                    <a:pt x="142" y="146"/>
                  </a:lnTo>
                  <a:lnTo>
                    <a:pt x="142" y="154"/>
                  </a:lnTo>
                  <a:lnTo>
                    <a:pt x="142" y="154"/>
                  </a:lnTo>
                  <a:lnTo>
                    <a:pt x="142" y="156"/>
                  </a:lnTo>
                  <a:lnTo>
                    <a:pt x="142" y="156"/>
                  </a:lnTo>
                  <a:lnTo>
                    <a:pt x="140" y="158"/>
                  </a:lnTo>
                  <a:lnTo>
                    <a:pt x="140" y="158"/>
                  </a:lnTo>
                  <a:lnTo>
                    <a:pt x="138" y="156"/>
                  </a:lnTo>
                  <a:lnTo>
                    <a:pt x="138" y="156"/>
                  </a:lnTo>
                  <a:lnTo>
                    <a:pt x="136" y="148"/>
                  </a:lnTo>
                  <a:lnTo>
                    <a:pt x="136" y="146"/>
                  </a:lnTo>
                  <a:lnTo>
                    <a:pt x="122" y="146"/>
                  </a:lnTo>
                  <a:lnTo>
                    <a:pt x="122" y="148"/>
                  </a:lnTo>
                  <a:lnTo>
                    <a:pt x="122" y="148"/>
                  </a:lnTo>
                  <a:lnTo>
                    <a:pt x="124" y="156"/>
                  </a:lnTo>
                  <a:lnTo>
                    <a:pt x="126" y="162"/>
                  </a:lnTo>
                  <a:lnTo>
                    <a:pt x="126" y="162"/>
                  </a:lnTo>
                  <a:lnTo>
                    <a:pt x="132" y="164"/>
                  </a:lnTo>
                  <a:lnTo>
                    <a:pt x="136" y="166"/>
                  </a:lnTo>
                  <a:lnTo>
                    <a:pt x="136" y="172"/>
                  </a:lnTo>
                  <a:lnTo>
                    <a:pt x="144" y="172"/>
                  </a:lnTo>
                  <a:lnTo>
                    <a:pt x="144" y="166"/>
                  </a:lnTo>
                  <a:lnTo>
                    <a:pt x="144" y="166"/>
                  </a:lnTo>
                  <a:lnTo>
                    <a:pt x="150" y="164"/>
                  </a:lnTo>
                  <a:lnTo>
                    <a:pt x="154" y="160"/>
                  </a:lnTo>
                  <a:lnTo>
                    <a:pt x="154" y="160"/>
                  </a:lnTo>
                  <a:lnTo>
                    <a:pt x="156" y="156"/>
                  </a:lnTo>
                  <a:lnTo>
                    <a:pt x="158" y="148"/>
                  </a:lnTo>
                  <a:lnTo>
                    <a:pt x="158" y="148"/>
                  </a:lnTo>
                  <a:lnTo>
                    <a:pt x="156" y="140"/>
                  </a:lnTo>
                  <a:lnTo>
                    <a:pt x="156" y="140"/>
                  </a:lnTo>
                  <a:lnTo>
                    <a:pt x="154" y="136"/>
                  </a:lnTo>
                  <a:lnTo>
                    <a:pt x="154" y="136"/>
                  </a:lnTo>
                  <a:lnTo>
                    <a:pt x="146" y="130"/>
                  </a:lnTo>
                  <a:lnTo>
                    <a:pt x="146" y="130"/>
                  </a:lnTo>
                  <a:lnTo>
                    <a:pt x="138" y="126"/>
                  </a:lnTo>
                  <a:lnTo>
                    <a:pt x="138" y="126"/>
                  </a:lnTo>
                  <a:lnTo>
                    <a:pt x="136" y="122"/>
                  </a:lnTo>
                  <a:lnTo>
                    <a:pt x="136" y="122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2" y="118"/>
                  </a:lnTo>
                  <a:lnTo>
                    <a:pt x="142" y="118"/>
                  </a:lnTo>
                  <a:lnTo>
                    <a:pt x="142" y="124"/>
                  </a:lnTo>
                  <a:lnTo>
                    <a:pt x="142" y="126"/>
                  </a:lnTo>
                  <a:lnTo>
                    <a:pt x="156" y="126"/>
                  </a:lnTo>
                  <a:lnTo>
                    <a:pt x="156" y="126"/>
                  </a:lnTo>
                  <a:close/>
                  <a:moveTo>
                    <a:pt x="132" y="16"/>
                  </a:moveTo>
                  <a:lnTo>
                    <a:pt x="148" y="18"/>
                  </a:lnTo>
                  <a:lnTo>
                    <a:pt x="148" y="18"/>
                  </a:lnTo>
                  <a:lnTo>
                    <a:pt x="158" y="16"/>
                  </a:lnTo>
                  <a:lnTo>
                    <a:pt x="164" y="14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70" y="8"/>
                  </a:lnTo>
                  <a:lnTo>
                    <a:pt x="170" y="4"/>
                  </a:lnTo>
                  <a:lnTo>
                    <a:pt x="168" y="0"/>
                  </a:lnTo>
                  <a:lnTo>
                    <a:pt x="132" y="16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 kern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0" name="Freeform 135"/>
            <p:cNvSpPr>
              <a:spLocks noChangeAspect="1" noEditPoints="1"/>
            </p:cNvSpPr>
            <p:nvPr/>
          </p:nvSpPr>
          <p:spPr bwMode="auto">
            <a:xfrm>
              <a:off x="2234" y="6563"/>
              <a:ext cx="1215" cy="683"/>
            </a:xfrm>
            <a:custGeom>
              <a:avLst/>
              <a:gdLst>
                <a:gd name="T0" fmla="*/ 186 w 186"/>
                <a:gd name="T1" fmla="*/ 22 h 104"/>
                <a:gd name="T2" fmla="*/ 186 w 186"/>
                <a:gd name="T3" fmla="*/ 104 h 104"/>
                <a:gd name="T4" fmla="*/ 18 w 186"/>
                <a:gd name="T5" fmla="*/ 104 h 104"/>
                <a:gd name="T6" fmla="*/ 42 w 186"/>
                <a:gd name="T7" fmla="*/ 90 h 104"/>
                <a:gd name="T8" fmla="*/ 160 w 186"/>
                <a:gd name="T9" fmla="*/ 96 h 104"/>
                <a:gd name="T10" fmla="*/ 174 w 186"/>
                <a:gd name="T11" fmla="*/ 90 h 104"/>
                <a:gd name="T12" fmla="*/ 178 w 186"/>
                <a:gd name="T13" fmla="*/ 78 h 104"/>
                <a:gd name="T14" fmla="*/ 174 w 186"/>
                <a:gd name="T15" fmla="*/ 48 h 104"/>
                <a:gd name="T16" fmla="*/ 4 w 186"/>
                <a:gd name="T17" fmla="*/ 0 h 104"/>
                <a:gd name="T18" fmla="*/ 0 w 186"/>
                <a:gd name="T19" fmla="*/ 80 h 104"/>
                <a:gd name="T20" fmla="*/ 164 w 186"/>
                <a:gd name="T21" fmla="*/ 84 h 104"/>
                <a:gd name="T22" fmla="*/ 168 w 186"/>
                <a:gd name="T23" fmla="*/ 4 h 104"/>
                <a:gd name="T24" fmla="*/ 4 w 186"/>
                <a:gd name="T25" fmla="*/ 0 h 104"/>
                <a:gd name="T26" fmla="*/ 160 w 186"/>
                <a:gd name="T27" fmla="*/ 28 h 104"/>
                <a:gd name="T28" fmla="*/ 144 w 186"/>
                <a:gd name="T29" fmla="*/ 14 h 104"/>
                <a:gd name="T30" fmla="*/ 26 w 186"/>
                <a:gd name="T31" fmla="*/ 8 h 104"/>
                <a:gd name="T32" fmla="*/ 14 w 186"/>
                <a:gd name="T33" fmla="*/ 26 h 104"/>
                <a:gd name="T34" fmla="*/ 8 w 186"/>
                <a:gd name="T35" fmla="*/ 56 h 104"/>
                <a:gd name="T36" fmla="*/ 24 w 186"/>
                <a:gd name="T37" fmla="*/ 68 h 104"/>
                <a:gd name="T38" fmla="*/ 142 w 186"/>
                <a:gd name="T39" fmla="*/ 74 h 104"/>
                <a:gd name="T40" fmla="*/ 154 w 186"/>
                <a:gd name="T41" fmla="*/ 58 h 104"/>
                <a:gd name="T42" fmla="*/ 160 w 186"/>
                <a:gd name="T43" fmla="*/ 28 h 104"/>
                <a:gd name="T44" fmla="*/ 90 w 186"/>
                <a:gd name="T45" fmla="*/ 18 h 104"/>
                <a:gd name="T46" fmla="*/ 98 w 186"/>
                <a:gd name="T47" fmla="*/ 20 h 104"/>
                <a:gd name="T48" fmla="*/ 100 w 186"/>
                <a:gd name="T49" fmla="*/ 30 h 104"/>
                <a:gd name="T50" fmla="*/ 88 w 186"/>
                <a:gd name="T51" fmla="*/ 32 h 104"/>
                <a:gd name="T52" fmla="*/ 88 w 186"/>
                <a:gd name="T53" fmla="*/ 26 h 104"/>
                <a:gd name="T54" fmla="*/ 86 w 186"/>
                <a:gd name="T55" fmla="*/ 24 h 104"/>
                <a:gd name="T56" fmla="*/ 84 w 186"/>
                <a:gd name="T57" fmla="*/ 28 h 104"/>
                <a:gd name="T58" fmla="*/ 84 w 186"/>
                <a:gd name="T59" fmla="*/ 32 h 104"/>
                <a:gd name="T60" fmla="*/ 98 w 186"/>
                <a:gd name="T61" fmla="*/ 40 h 104"/>
                <a:gd name="T62" fmla="*/ 100 w 186"/>
                <a:gd name="T63" fmla="*/ 46 h 104"/>
                <a:gd name="T64" fmla="*/ 102 w 186"/>
                <a:gd name="T65" fmla="*/ 58 h 104"/>
                <a:gd name="T66" fmla="*/ 94 w 186"/>
                <a:gd name="T67" fmla="*/ 66 h 104"/>
                <a:gd name="T68" fmla="*/ 110 w 186"/>
                <a:gd name="T69" fmla="*/ 70 h 104"/>
                <a:gd name="T70" fmla="*/ 118 w 186"/>
                <a:gd name="T71" fmla="*/ 48 h 104"/>
                <a:gd name="T72" fmla="*/ 116 w 186"/>
                <a:gd name="T73" fmla="*/ 26 h 104"/>
                <a:gd name="T74" fmla="*/ 84 w 186"/>
                <a:gd name="T75" fmla="*/ 70 h 104"/>
                <a:gd name="T76" fmla="*/ 80 w 186"/>
                <a:gd name="T77" fmla="*/ 66 h 104"/>
                <a:gd name="T78" fmla="*/ 72 w 186"/>
                <a:gd name="T79" fmla="*/ 58 h 104"/>
                <a:gd name="T80" fmla="*/ 84 w 186"/>
                <a:gd name="T81" fmla="*/ 50 h 104"/>
                <a:gd name="T82" fmla="*/ 84 w 186"/>
                <a:gd name="T83" fmla="*/ 58 h 104"/>
                <a:gd name="T84" fmla="*/ 86 w 186"/>
                <a:gd name="T85" fmla="*/ 60 h 104"/>
                <a:gd name="T86" fmla="*/ 88 w 186"/>
                <a:gd name="T87" fmla="*/ 56 h 104"/>
                <a:gd name="T88" fmla="*/ 88 w 186"/>
                <a:gd name="T89" fmla="*/ 50 h 104"/>
                <a:gd name="T90" fmla="*/ 76 w 186"/>
                <a:gd name="T91" fmla="*/ 42 h 104"/>
                <a:gd name="T92" fmla="*/ 72 w 186"/>
                <a:gd name="T93" fmla="*/ 36 h 104"/>
                <a:gd name="T94" fmla="*/ 72 w 186"/>
                <a:gd name="T95" fmla="*/ 24 h 104"/>
                <a:gd name="T96" fmla="*/ 78 w 186"/>
                <a:gd name="T97" fmla="*/ 18 h 104"/>
                <a:gd name="T98" fmla="*/ 60 w 186"/>
                <a:gd name="T99" fmla="*/ 14 h 104"/>
                <a:gd name="T100" fmla="*/ 54 w 186"/>
                <a:gd name="T101" fmla="*/ 40 h 104"/>
                <a:gd name="T102" fmla="*/ 56 w 186"/>
                <a:gd name="T103" fmla="*/ 56 h 104"/>
                <a:gd name="T104" fmla="*/ 84 w 186"/>
                <a:gd name="T105" fmla="*/ 70 h 104"/>
                <a:gd name="T106" fmla="*/ 108 w 186"/>
                <a:gd name="T107" fmla="*/ 92 h 104"/>
                <a:gd name="T108" fmla="*/ 130 w 186"/>
                <a:gd name="T109" fmla="*/ 90 h 104"/>
                <a:gd name="T110" fmla="*/ 102 w 186"/>
                <a:gd name="T111" fmla="*/ 90 h 104"/>
                <a:gd name="T112" fmla="*/ 82 w 186"/>
                <a:gd name="T113" fmla="*/ 9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6" h="104">
                  <a:moveTo>
                    <a:pt x="174" y="22"/>
                  </a:moveTo>
                  <a:lnTo>
                    <a:pt x="182" y="22"/>
                  </a:lnTo>
                  <a:lnTo>
                    <a:pt x="186" y="22"/>
                  </a:lnTo>
                  <a:lnTo>
                    <a:pt x="186" y="26"/>
                  </a:lnTo>
                  <a:lnTo>
                    <a:pt x="186" y="100"/>
                  </a:lnTo>
                  <a:lnTo>
                    <a:pt x="186" y="104"/>
                  </a:lnTo>
                  <a:lnTo>
                    <a:pt x="182" y="104"/>
                  </a:lnTo>
                  <a:lnTo>
                    <a:pt x="22" y="104"/>
                  </a:lnTo>
                  <a:lnTo>
                    <a:pt x="18" y="104"/>
                  </a:lnTo>
                  <a:lnTo>
                    <a:pt x="18" y="100"/>
                  </a:lnTo>
                  <a:lnTo>
                    <a:pt x="18" y="90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44" y="96"/>
                  </a:lnTo>
                  <a:lnTo>
                    <a:pt x="160" y="96"/>
                  </a:lnTo>
                  <a:lnTo>
                    <a:pt x="160" y="96"/>
                  </a:lnTo>
                  <a:lnTo>
                    <a:pt x="162" y="90"/>
                  </a:lnTo>
                  <a:lnTo>
                    <a:pt x="174" y="90"/>
                  </a:lnTo>
                  <a:lnTo>
                    <a:pt x="174" y="78"/>
                  </a:lnTo>
                  <a:lnTo>
                    <a:pt x="174" y="78"/>
                  </a:lnTo>
                  <a:lnTo>
                    <a:pt x="178" y="78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74" y="48"/>
                  </a:lnTo>
                  <a:lnTo>
                    <a:pt x="174" y="22"/>
                  </a:lnTo>
                  <a:lnTo>
                    <a:pt x="174" y="22"/>
                  </a:lnTo>
                  <a:close/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4" y="84"/>
                  </a:lnTo>
                  <a:lnTo>
                    <a:pt x="164" y="84"/>
                  </a:lnTo>
                  <a:lnTo>
                    <a:pt x="168" y="84"/>
                  </a:lnTo>
                  <a:lnTo>
                    <a:pt x="168" y="80"/>
                  </a:lnTo>
                  <a:lnTo>
                    <a:pt x="168" y="4"/>
                  </a:lnTo>
                  <a:lnTo>
                    <a:pt x="168" y="0"/>
                  </a:lnTo>
                  <a:lnTo>
                    <a:pt x="164" y="0"/>
                  </a:lnTo>
                  <a:lnTo>
                    <a:pt x="4" y="0"/>
                  </a:lnTo>
                  <a:lnTo>
                    <a:pt x="4" y="0"/>
                  </a:lnTo>
                  <a:close/>
                  <a:moveTo>
                    <a:pt x="160" y="28"/>
                  </a:moveTo>
                  <a:lnTo>
                    <a:pt x="160" y="28"/>
                  </a:lnTo>
                  <a:lnTo>
                    <a:pt x="154" y="26"/>
                  </a:lnTo>
                  <a:lnTo>
                    <a:pt x="148" y="20"/>
                  </a:lnTo>
                  <a:lnTo>
                    <a:pt x="144" y="14"/>
                  </a:lnTo>
                  <a:lnTo>
                    <a:pt x="142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4" y="14"/>
                  </a:lnTo>
                  <a:lnTo>
                    <a:pt x="20" y="20"/>
                  </a:lnTo>
                  <a:lnTo>
                    <a:pt x="14" y="26"/>
                  </a:lnTo>
                  <a:lnTo>
                    <a:pt x="8" y="28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4" y="58"/>
                  </a:lnTo>
                  <a:lnTo>
                    <a:pt x="20" y="62"/>
                  </a:lnTo>
                  <a:lnTo>
                    <a:pt x="24" y="68"/>
                  </a:lnTo>
                  <a:lnTo>
                    <a:pt x="26" y="74"/>
                  </a:lnTo>
                  <a:lnTo>
                    <a:pt x="142" y="74"/>
                  </a:lnTo>
                  <a:lnTo>
                    <a:pt x="142" y="74"/>
                  </a:lnTo>
                  <a:lnTo>
                    <a:pt x="144" y="68"/>
                  </a:lnTo>
                  <a:lnTo>
                    <a:pt x="148" y="62"/>
                  </a:lnTo>
                  <a:lnTo>
                    <a:pt x="154" y="58"/>
                  </a:lnTo>
                  <a:lnTo>
                    <a:pt x="160" y="56"/>
                  </a:lnTo>
                  <a:lnTo>
                    <a:pt x="160" y="28"/>
                  </a:lnTo>
                  <a:lnTo>
                    <a:pt x="160" y="28"/>
                  </a:lnTo>
                  <a:close/>
                  <a:moveTo>
                    <a:pt x="112" y="14"/>
                  </a:moveTo>
                  <a:lnTo>
                    <a:pt x="90" y="14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94" y="18"/>
                  </a:lnTo>
                  <a:lnTo>
                    <a:pt x="98" y="20"/>
                  </a:lnTo>
                  <a:lnTo>
                    <a:pt x="98" y="20"/>
                  </a:lnTo>
                  <a:lnTo>
                    <a:pt x="100" y="24"/>
                  </a:lnTo>
                  <a:lnTo>
                    <a:pt x="100" y="30"/>
                  </a:lnTo>
                  <a:lnTo>
                    <a:pt x="100" y="30"/>
                  </a:lnTo>
                  <a:lnTo>
                    <a:pt x="100" y="32"/>
                  </a:lnTo>
                  <a:lnTo>
                    <a:pt x="88" y="32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86" y="24"/>
                  </a:lnTo>
                  <a:lnTo>
                    <a:pt x="86" y="24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92" y="36"/>
                  </a:lnTo>
                  <a:lnTo>
                    <a:pt x="92" y="36"/>
                  </a:lnTo>
                  <a:lnTo>
                    <a:pt x="98" y="40"/>
                  </a:lnTo>
                  <a:lnTo>
                    <a:pt x="98" y="40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2" y="58"/>
                  </a:lnTo>
                  <a:lnTo>
                    <a:pt x="98" y="62"/>
                  </a:lnTo>
                  <a:lnTo>
                    <a:pt x="98" y="62"/>
                  </a:lnTo>
                  <a:lnTo>
                    <a:pt x="94" y="66"/>
                  </a:lnTo>
                  <a:lnTo>
                    <a:pt x="90" y="66"/>
                  </a:lnTo>
                  <a:lnTo>
                    <a:pt x="90" y="70"/>
                  </a:lnTo>
                  <a:lnTo>
                    <a:pt x="110" y="70"/>
                  </a:lnTo>
                  <a:lnTo>
                    <a:pt x="110" y="70"/>
                  </a:lnTo>
                  <a:lnTo>
                    <a:pt x="116" y="56"/>
                  </a:lnTo>
                  <a:lnTo>
                    <a:pt x="118" y="48"/>
                  </a:lnTo>
                  <a:lnTo>
                    <a:pt x="118" y="40"/>
                  </a:lnTo>
                  <a:lnTo>
                    <a:pt x="118" y="40"/>
                  </a:lnTo>
                  <a:lnTo>
                    <a:pt x="116" y="26"/>
                  </a:lnTo>
                  <a:lnTo>
                    <a:pt x="112" y="14"/>
                  </a:lnTo>
                  <a:lnTo>
                    <a:pt x="112" y="14"/>
                  </a:lnTo>
                  <a:close/>
                  <a:moveTo>
                    <a:pt x="84" y="70"/>
                  </a:moveTo>
                  <a:lnTo>
                    <a:pt x="84" y="66"/>
                  </a:lnTo>
                  <a:lnTo>
                    <a:pt x="84" y="66"/>
                  </a:lnTo>
                  <a:lnTo>
                    <a:pt x="80" y="66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2" y="58"/>
                  </a:lnTo>
                  <a:lnTo>
                    <a:pt x="72" y="52"/>
                  </a:lnTo>
                  <a:lnTo>
                    <a:pt x="72" y="50"/>
                  </a:lnTo>
                  <a:lnTo>
                    <a:pt x="84" y="50"/>
                  </a:lnTo>
                  <a:lnTo>
                    <a:pt x="84" y="52"/>
                  </a:lnTo>
                  <a:lnTo>
                    <a:pt x="84" y="52"/>
                  </a:lnTo>
                  <a:lnTo>
                    <a:pt x="84" y="58"/>
                  </a:lnTo>
                  <a:lnTo>
                    <a:pt x="84" y="58"/>
                  </a:lnTo>
                  <a:lnTo>
                    <a:pt x="86" y="60"/>
                  </a:lnTo>
                  <a:lnTo>
                    <a:pt x="86" y="60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50"/>
                  </a:lnTo>
                  <a:lnTo>
                    <a:pt x="88" y="50"/>
                  </a:lnTo>
                  <a:lnTo>
                    <a:pt x="84" y="46"/>
                  </a:lnTo>
                  <a:lnTo>
                    <a:pt x="84" y="46"/>
                  </a:lnTo>
                  <a:lnTo>
                    <a:pt x="76" y="42"/>
                  </a:lnTo>
                  <a:lnTo>
                    <a:pt x="76" y="42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2" y="24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8" y="18"/>
                  </a:lnTo>
                  <a:lnTo>
                    <a:pt x="84" y="18"/>
                  </a:lnTo>
                  <a:lnTo>
                    <a:pt x="84" y="14"/>
                  </a:lnTo>
                  <a:lnTo>
                    <a:pt x="60" y="14"/>
                  </a:lnTo>
                  <a:lnTo>
                    <a:pt x="60" y="14"/>
                  </a:lnTo>
                  <a:lnTo>
                    <a:pt x="56" y="26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4" y="48"/>
                  </a:lnTo>
                  <a:lnTo>
                    <a:pt x="56" y="56"/>
                  </a:lnTo>
                  <a:lnTo>
                    <a:pt x="62" y="70"/>
                  </a:lnTo>
                  <a:lnTo>
                    <a:pt x="84" y="70"/>
                  </a:lnTo>
                  <a:lnTo>
                    <a:pt x="84" y="70"/>
                  </a:lnTo>
                  <a:close/>
                  <a:moveTo>
                    <a:pt x="130" y="90"/>
                  </a:moveTo>
                  <a:lnTo>
                    <a:pt x="108" y="90"/>
                  </a:lnTo>
                  <a:lnTo>
                    <a:pt x="108" y="92"/>
                  </a:lnTo>
                  <a:lnTo>
                    <a:pt x="128" y="92"/>
                  </a:lnTo>
                  <a:lnTo>
                    <a:pt x="128" y="92"/>
                  </a:lnTo>
                  <a:lnTo>
                    <a:pt x="130" y="90"/>
                  </a:lnTo>
                  <a:lnTo>
                    <a:pt x="130" y="90"/>
                  </a:lnTo>
                  <a:close/>
                  <a:moveTo>
                    <a:pt x="102" y="92"/>
                  </a:moveTo>
                  <a:lnTo>
                    <a:pt x="102" y="90"/>
                  </a:lnTo>
                  <a:lnTo>
                    <a:pt x="80" y="90"/>
                  </a:lnTo>
                  <a:lnTo>
                    <a:pt x="80" y="90"/>
                  </a:lnTo>
                  <a:lnTo>
                    <a:pt x="82" y="92"/>
                  </a:lnTo>
                  <a:lnTo>
                    <a:pt x="102" y="92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 kern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" name="文本框 36"/>
            <p:cNvSpPr txBox="1"/>
            <p:nvPr>
              <p:custDataLst>
                <p:tags r:id="rId14"/>
              </p:custDataLst>
            </p:nvPr>
          </p:nvSpPr>
          <p:spPr>
            <a:xfrm>
              <a:off x="7951" y="3358"/>
              <a:ext cx="5448" cy="62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6/12/24</a:t>
              </a:r>
              <a:r>
                <a:rPr lang="zh-CN" altLang="en-US" sz="1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月</a:t>
              </a:r>
              <a:endParaRPr lang="zh-CN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3" name="文本框 36"/>
            <p:cNvSpPr txBox="1"/>
            <p:nvPr>
              <p:custDataLst>
                <p:tags r:id="rId15"/>
              </p:custDataLst>
            </p:nvPr>
          </p:nvSpPr>
          <p:spPr>
            <a:xfrm>
              <a:off x="9032" y="5508"/>
              <a:ext cx="3520" cy="67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自主支付</a:t>
              </a:r>
              <a:endParaRPr lang="zh-CN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4" name="文本框 36"/>
            <p:cNvSpPr txBox="1"/>
            <p:nvPr>
              <p:custDataLst>
                <p:tags r:id="rId16"/>
              </p:custDataLst>
            </p:nvPr>
          </p:nvSpPr>
          <p:spPr>
            <a:xfrm>
              <a:off x="9598" y="6629"/>
              <a:ext cx="2772" cy="58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indent="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None/>
                <a:defRPr/>
              </a:pPr>
              <a:r>
                <a:rPr lang="zh-CN" altLang="en-US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随借随还</a:t>
              </a:r>
              <a:endParaRPr lang="en-US" altLang="zh-CN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文本框 65"/>
            <p:cNvSpPr txBox="1"/>
            <p:nvPr>
              <p:custDataLst>
                <p:tags r:id="rId17"/>
              </p:custDataLst>
            </p:nvPr>
          </p:nvSpPr>
          <p:spPr>
            <a:xfrm>
              <a:off x="4129" y="3359"/>
              <a:ext cx="1533" cy="760"/>
            </a:xfrm>
            <a:prstGeom prst="rect">
              <a:avLst/>
            </a:prstGeom>
          </p:spPr>
          <p:txBody>
            <a:bodyPr wrap="none"/>
            <a:lstStyle>
              <a:defPPr>
                <a:defRPr lang="zh-CN"/>
              </a:defPPr>
              <a:lvl1pPr>
                <a:defRPr sz="2000" b="1">
                  <a:solidFill>
                    <a:srgbClr val="FACE40">
                      <a:lumMod val="50000"/>
                    </a:srgbClr>
                  </a:solidFill>
                  <a:latin typeface="Calibri" panose="020F0502020204030204" pitchFamily="34" charset="0"/>
                  <a:ea typeface="微软雅黑" panose="020B0503020204020204" pitchFamily="34" charset="-122"/>
                  <a:cs typeface="+mn-ea"/>
                </a:defRPr>
              </a:lvl1pPr>
            </a:lstStyle>
            <a:p>
              <a:pPr eaLnBrk="1" fontAlgn="auto" hangingPunct="1">
                <a:lnSpc>
                  <a:spcPct val="13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600" noProof="1">
                  <a:latin typeface="+mn-lt"/>
                  <a:ea typeface="+mn-ea"/>
                  <a:sym typeface="+mn-lt"/>
                </a:rPr>
                <a:t>贷款期限</a:t>
              </a:r>
              <a:endParaRPr lang="zh-CN" altLang="en-US" sz="1600" noProof="1">
                <a:latin typeface="+mn-lt"/>
                <a:ea typeface="+mn-ea"/>
                <a:sym typeface="+mn-lt"/>
              </a:endParaRPr>
            </a:p>
          </p:txBody>
        </p:sp>
        <p:sp>
          <p:nvSpPr>
            <p:cNvPr id="72" name="文本框 71"/>
            <p:cNvSpPr txBox="1"/>
            <p:nvPr>
              <p:custDataLst>
                <p:tags r:id="rId18"/>
              </p:custDataLst>
            </p:nvPr>
          </p:nvSpPr>
          <p:spPr>
            <a:xfrm>
              <a:off x="4130" y="4385"/>
              <a:ext cx="1533" cy="760"/>
            </a:xfrm>
            <a:prstGeom prst="rect">
              <a:avLst/>
            </a:prstGeom>
          </p:spPr>
          <p:txBody>
            <a:bodyPr wrap="none"/>
            <a:lstStyle>
              <a:defPPr>
                <a:defRPr lang="zh-CN"/>
              </a:defPPr>
              <a:lvl1pPr>
                <a:defRPr sz="2000" b="1">
                  <a:solidFill>
                    <a:srgbClr val="FACE40">
                      <a:lumMod val="50000"/>
                    </a:srgbClr>
                  </a:solidFill>
                  <a:latin typeface="Calibri" panose="020F0502020204030204" pitchFamily="34" charset="0"/>
                  <a:ea typeface="微软雅黑" panose="020B0503020204020204" pitchFamily="34" charset="-122"/>
                  <a:cs typeface="+mn-ea"/>
                </a:defRPr>
              </a:lvl1pPr>
            </a:lstStyle>
            <a:p>
              <a:pPr eaLnBrk="1" fontAlgn="auto" hangingPunct="1">
                <a:lnSpc>
                  <a:spcPct val="13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600" noProof="1">
                  <a:latin typeface="+mn-lt"/>
                  <a:ea typeface="+mn-ea"/>
                  <a:sym typeface="+mn-lt"/>
                </a:rPr>
                <a:t>贷款利率</a:t>
              </a:r>
              <a:endParaRPr lang="zh-CN" altLang="en-US" sz="1600" noProof="1">
                <a:latin typeface="+mn-lt"/>
                <a:ea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>
              <p:custDataLst>
                <p:tags r:id="rId19"/>
              </p:custDataLst>
            </p:nvPr>
          </p:nvSpPr>
          <p:spPr>
            <a:xfrm>
              <a:off x="4182" y="5429"/>
              <a:ext cx="1533" cy="758"/>
            </a:xfrm>
            <a:prstGeom prst="rect">
              <a:avLst/>
            </a:prstGeom>
          </p:spPr>
          <p:txBody>
            <a:bodyPr wrap="none"/>
            <a:lstStyle>
              <a:defPPr>
                <a:defRPr lang="zh-CN"/>
              </a:defPPr>
              <a:lvl1pPr>
                <a:defRPr sz="2000" b="1">
                  <a:solidFill>
                    <a:srgbClr val="FACE40">
                      <a:lumMod val="50000"/>
                    </a:srgbClr>
                  </a:solidFill>
                  <a:latin typeface="Calibri" panose="020F0502020204030204" pitchFamily="34" charset="0"/>
                  <a:ea typeface="微软雅黑" panose="020B0503020204020204" pitchFamily="34" charset="-122"/>
                  <a:cs typeface="+mn-ea"/>
                </a:defRPr>
              </a:lvl1pPr>
            </a:lstStyle>
            <a:p>
              <a:pPr eaLnBrk="1" fontAlgn="auto" hangingPunct="1">
                <a:lnSpc>
                  <a:spcPct val="13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600" noProof="1">
                  <a:latin typeface="+mn-lt"/>
                  <a:ea typeface="+mn-ea"/>
                  <a:sym typeface="+mn-lt"/>
                </a:rPr>
                <a:t>支付方式</a:t>
              </a:r>
              <a:endParaRPr lang="zh-CN" altLang="en-US" sz="1600" noProof="1">
                <a:latin typeface="+mn-lt"/>
                <a:ea typeface="+mn-ea"/>
                <a:sym typeface="+mn-lt"/>
              </a:endParaRPr>
            </a:p>
          </p:txBody>
        </p:sp>
        <p:sp>
          <p:nvSpPr>
            <p:cNvPr id="74" name="文本框 73"/>
            <p:cNvSpPr txBox="1"/>
            <p:nvPr>
              <p:custDataLst>
                <p:tags r:id="rId20"/>
              </p:custDataLst>
            </p:nvPr>
          </p:nvSpPr>
          <p:spPr>
            <a:xfrm>
              <a:off x="4182" y="6531"/>
              <a:ext cx="1533" cy="757"/>
            </a:xfrm>
            <a:prstGeom prst="rect">
              <a:avLst/>
            </a:prstGeom>
          </p:spPr>
          <p:txBody>
            <a:bodyPr wrap="none"/>
            <a:lstStyle>
              <a:defPPr>
                <a:defRPr lang="zh-CN"/>
              </a:defPPr>
              <a:lvl1pPr>
                <a:defRPr sz="2000" b="1">
                  <a:solidFill>
                    <a:srgbClr val="FACE40">
                      <a:lumMod val="50000"/>
                    </a:srgbClr>
                  </a:solidFill>
                  <a:latin typeface="Calibri" panose="020F0502020204030204" pitchFamily="34" charset="0"/>
                  <a:ea typeface="微软雅黑" panose="020B0503020204020204" pitchFamily="34" charset="-122"/>
                  <a:cs typeface="+mn-ea"/>
                </a:defRPr>
              </a:lvl1pPr>
            </a:lstStyle>
            <a:p>
              <a:pPr eaLnBrk="1" fontAlgn="auto" hangingPunct="1">
                <a:lnSpc>
                  <a:spcPct val="13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1600" noProof="1">
                  <a:latin typeface="+mn-lt"/>
                  <a:ea typeface="+mn-ea"/>
                  <a:sym typeface="+mn-lt"/>
                </a:rPr>
                <a:t>还款方式</a:t>
              </a:r>
              <a:endParaRPr lang="zh-CN" altLang="en-US" sz="1600" noProof="1">
                <a:latin typeface="+mn-lt"/>
                <a:ea typeface="+mn-ea"/>
                <a:sym typeface="+mn-lt"/>
              </a:endParaRPr>
            </a:p>
          </p:txBody>
        </p:sp>
        <p:sp>
          <p:nvSpPr>
            <p:cNvPr id="76" name="文本框 36"/>
            <p:cNvSpPr txBox="1"/>
            <p:nvPr>
              <p:custDataLst>
                <p:tags r:id="rId21"/>
              </p:custDataLst>
            </p:nvPr>
          </p:nvSpPr>
          <p:spPr>
            <a:xfrm>
              <a:off x="7102" y="2296"/>
              <a:ext cx="5450" cy="66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纯信用，上限</a:t>
              </a:r>
              <a:r>
                <a:rPr lang="en-US" altLang="zh-CN" sz="1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100</a:t>
              </a:r>
              <a:r>
                <a:rPr lang="zh-CN" altLang="en-US" sz="1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万</a:t>
              </a:r>
              <a:endParaRPr lang="en-US" altLang="zh-CN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36" name="图片 35"/>
            <p:cNvPicPr/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3" y="2654"/>
              <a:ext cx="2629" cy="46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文本框 4"/>
          <p:cNvSpPr txBox="1"/>
          <p:nvPr/>
        </p:nvSpPr>
        <p:spPr>
          <a:xfrm>
            <a:off x="9390380" y="4119880"/>
            <a:ext cx="1532890" cy="319405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最高不超过</a:t>
            </a:r>
            <a:r>
              <a:rPr lang="en-US" altLang="zh-CN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5.94%</a:t>
            </a:r>
            <a:endParaRPr lang="zh-CN" altLang="en-US" sz="1600" b="1" dirty="0" smtClean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>
          <a:xfrm>
            <a:off x="-14514" y="699913"/>
            <a:ext cx="6468966" cy="64791"/>
            <a:chOff x="4717143" y="1103086"/>
            <a:chExt cx="3483428" cy="108000"/>
          </a:xfrm>
        </p:grpSpPr>
        <p:sp>
          <p:nvSpPr>
            <p:cNvPr id="7" name="矩形 6"/>
            <p:cNvSpPr/>
            <p:nvPr/>
          </p:nvSpPr>
          <p:spPr>
            <a:xfrm>
              <a:off x="4717143" y="1103086"/>
              <a:ext cx="1741714" cy="108000"/>
            </a:xfrm>
            <a:prstGeom prst="rect">
              <a:avLst/>
            </a:prstGeom>
            <a:solidFill>
              <a:srgbClr val="D7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458857" y="1103086"/>
              <a:ext cx="1741714" cy="108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标题 1"/>
          <p:cNvSpPr txBox="1"/>
          <p:nvPr/>
        </p:nvSpPr>
        <p:spPr>
          <a:xfrm>
            <a:off x="380855" y="105806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9756" y="44490"/>
            <a:ext cx="10971372" cy="594107"/>
          </a:xfrm>
          <a:prstGeom prst="rect">
            <a:avLst/>
          </a:prstGeom>
        </p:spPr>
        <p:txBody>
          <a:bodyPr lIns="91426" tIns="45712" rIns="91426" bIns="45712"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小微闪电贷</a:t>
            </a:r>
            <a:r>
              <a:rPr lang="en-US" altLang="zh-CN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小微企业主专属备用金</a:t>
            </a:r>
            <a:endParaRPr lang="zh-CN" altLang="en-US" sz="24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1253291" y="6076786"/>
            <a:ext cx="383792" cy="3837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2" name="同心圆 9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pic>
        <p:nvPicPr>
          <p:cNvPr id="6" name="图片 5" descr="6FC8E4EB-7BE7-4BDD-AE17-8064D80C1C99701553497_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17700" y="825500"/>
            <a:ext cx="4114800" cy="580517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7462520" y="1052195"/>
            <a:ext cx="3300730" cy="120396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 w="38100">
            <a:noFill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最高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信用贷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纯线上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办理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462520" y="3860800"/>
            <a:ext cx="3228975" cy="120396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 w="38100">
            <a:noFill/>
          </a:ln>
          <a:effectLst>
            <a:outerShdw blurRad="279400" dist="76200" dir="2700000" sx="101000" sy="101000" algn="tl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最高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抵押贷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限时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特惠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椭圆 72"/>
          <p:cNvSpPr/>
          <p:nvPr/>
        </p:nvSpPr>
        <p:spPr>
          <a:xfrm>
            <a:off x="6538913" y="1789113"/>
            <a:ext cx="7212012" cy="7212012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7756525" y="-1816100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8099425" y="-196850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6919913" y="-4325938"/>
            <a:ext cx="7212012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6958508" y="4869160"/>
            <a:ext cx="903287" cy="90328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7219950" y="946150"/>
            <a:ext cx="365125" cy="366713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11180610" y="3824174"/>
            <a:ext cx="401309" cy="40130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3" name="同心圆 8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1062964" y="2060848"/>
            <a:ext cx="831654" cy="831654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6" name="同心圆 8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8262043" y="4754594"/>
            <a:ext cx="292960" cy="2929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9" name="同心圆 8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6670476" y="6093296"/>
            <a:ext cx="383792" cy="3837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2" name="同心圆 9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94" name="椭圆 93"/>
          <p:cNvSpPr/>
          <p:nvPr/>
        </p:nvSpPr>
        <p:spPr>
          <a:xfrm>
            <a:off x="10733088" y="1674813"/>
            <a:ext cx="366712" cy="366712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10752138" y="6281738"/>
            <a:ext cx="184150" cy="1841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96" name="组合 95"/>
          <p:cNvGrpSpPr/>
          <p:nvPr/>
        </p:nvGrpSpPr>
        <p:grpSpPr>
          <a:xfrm>
            <a:off x="9445684" y="4432819"/>
            <a:ext cx="1099192" cy="109919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pic>
        <p:nvPicPr>
          <p:cNvPr id="5134" name="Picture 2" descr="D:\PPT~金融理财PPT-新\银行类\14+多\111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77838" y="423863"/>
            <a:ext cx="251936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椭圆 34"/>
          <p:cNvSpPr/>
          <p:nvPr/>
        </p:nvSpPr>
        <p:spPr>
          <a:xfrm>
            <a:off x="8614692" y="2060848"/>
            <a:ext cx="1571625" cy="150018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-2330132" y="1845072"/>
            <a:ext cx="8208912" cy="1569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endParaRPr lang="en-US" altLang="zh-CN" sz="1400" b="1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5400" b="1" kern="1400" spc="30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感谢支持！</a:t>
            </a:r>
            <a:endParaRPr lang="zh-CN" altLang="en-US" sz="5400" b="1" kern="1400" spc="30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5103" y="4689942"/>
            <a:ext cx="2596515" cy="8921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招商</a:t>
            </a:r>
            <a:r>
              <a:rPr lang="zh-CN" altLang="en-US" sz="2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银行苏州分行</a:t>
            </a:r>
            <a:endParaRPr lang="zh-CN" altLang="en-US" sz="2000" b="1" dirty="0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王伟</a:t>
            </a:r>
            <a:r>
              <a:rPr lang="en-US" altLang="zh-CN" sz="2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-18662539966</a:t>
            </a:r>
            <a:endParaRPr lang="zh-CN" altLang="en-US" sz="2000" b="1" dirty="0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b="1" dirty="0" smtClean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b="1" dirty="0" smtClean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dirty="0" smtClean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 dirty="0" smtClean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b="1" dirty="0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620946" y="6120601"/>
            <a:ext cx="383792" cy="3837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4" name="同心圆 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6" name="椭圆 5"/>
          <p:cNvSpPr/>
          <p:nvPr/>
        </p:nvSpPr>
        <p:spPr>
          <a:xfrm>
            <a:off x="10702608" y="6309043"/>
            <a:ext cx="184150" cy="18415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750175" y="-1826895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913563" y="-4336733"/>
            <a:ext cx="7212012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547803" y="1806258"/>
            <a:ext cx="7212012" cy="7212012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8108315" y="-179705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1189500" y="3841319"/>
            <a:ext cx="401309" cy="40130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椭圆 13"/>
          <p:cNvSpPr/>
          <p:nvPr/>
        </p:nvSpPr>
        <p:spPr>
          <a:xfrm>
            <a:off x="7759065" y="-1809750"/>
            <a:ext cx="7212013" cy="721201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3_1"/>
  <p:tag name="KSO_WM_UNIT_ID" val="diagram20174757_3*l_h_i*1_3_1"/>
  <p:tag name="KSO_WM_UNIT_LAYERLEVEL" val="1_1_1"/>
  <p:tag name="KSO_WM_DIAGRAM_GROUP_CODE" val="l1-1"/>
  <p:tag name="KSO_WM_UNIT_FILL_FORE_SCHEMECOLOR_INDEX" val="5"/>
  <p:tag name="KSO_WM_UNIT_FILL_TYPE" val="1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3_1"/>
  <p:tag name="KSO_WM_UNIT_ID" val="diagram20174757_3*l_h_i*1_3_1"/>
  <p:tag name="KSO_WM_UNIT_LAYERLEVEL" val="1_1_1"/>
  <p:tag name="KSO_WM_DIAGRAM_GROUP_CODE" val="l1-1"/>
  <p:tag name="KSO_WM_UNIT_FILL_FORE_SCHEMECOLOR_INDEX" val="5"/>
  <p:tag name="KSO_WM_UNIT_FILL_TYPE" val="1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4_3"/>
  <p:tag name="KSO_WM_UNIT_ID" val="diagram20174757_3*l_h_i*1_4_3"/>
  <p:tag name="KSO_WM_UNIT_LAYERLEVEL" val="1_1_1"/>
  <p:tag name="KSO_WM_DIAGRAM_GROUP_CODE" val="l1-1"/>
  <p:tag name="KSO_WM_UNIT_FILL_FORE_SCHEMECOLOR_INDEX" val="6"/>
  <p:tag name="KSO_WM_UNIT_FILL_TYPE" val="1"/>
  <p:tag name="KSO_WM_UNIT_LINE_FORE_SCHEMECOLOR_INDEX" val="5"/>
  <p:tag name="KSO_WM_UNIT_LINE_FILL_TYPE" val="2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i"/>
  <p:tag name="KSO_WM_UNIT_INDEX" val="1_5"/>
  <p:tag name="KSO_WM_UNIT_ID" val="diagram20174757_3*l_i*1_5"/>
  <p:tag name="KSO_WM_UNIT_LAYERLEVEL" val="1_1"/>
  <p:tag name="KSO_WM_DIAGRAM_GROUP_CODE" val="l1-1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f"/>
  <p:tag name="KSO_WM_UNIT_INDEX" val="1_1_1"/>
  <p:tag name="KSO_WM_UNIT_ID" val="diagram20174757_3*l_h_f*1_1_1"/>
  <p:tag name="KSO_WM_UNIT_LAYERLEVEL" val="1_1_1"/>
  <p:tag name="KSO_WM_UNIT_VALUE" val="27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l1-1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f"/>
  <p:tag name="KSO_WM_UNIT_INDEX" val="1_1_1"/>
  <p:tag name="KSO_WM_UNIT_ID" val="diagram20174757_3*l_h_f*1_1_1"/>
  <p:tag name="KSO_WM_UNIT_LAYERLEVEL" val="1_1_1"/>
  <p:tag name="KSO_WM_UNIT_VALUE" val="27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l1-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f"/>
  <p:tag name="KSO_WM_UNIT_INDEX" val="1_1_1"/>
  <p:tag name="KSO_WM_UNIT_ID" val="diagram20174757_3*l_h_f*1_1_1"/>
  <p:tag name="KSO_WM_UNIT_LAYERLEVEL" val="1_1_1"/>
  <p:tag name="KSO_WM_UNIT_VALUE" val="27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l1-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a"/>
  <p:tag name="KSO_WM_UNIT_INDEX" val="1_1_1"/>
  <p:tag name="KSO_WM_UNIT_ID" val="diagram20174757_3*l_h_a*1_1_1"/>
  <p:tag name="KSO_WM_UNIT_LAYERLEVEL" val="1_1_1"/>
  <p:tag name="KSO_WM_UNIT_VALUE" val="4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l1-1"/>
  <p:tag name="KSO_WM_UNIT_TEXT_FILL_FORE_SCHEMECOLOR_INDEX" val="5"/>
  <p:tag name="KSO_WM_UNIT_TEXT_FILL_TYPE" val="1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a"/>
  <p:tag name="KSO_WM_UNIT_INDEX" val="1_1_1"/>
  <p:tag name="KSO_WM_UNIT_ID" val="diagram20174757_3*l_h_a*1_1_1"/>
  <p:tag name="KSO_WM_UNIT_LAYERLEVEL" val="1_1_1"/>
  <p:tag name="KSO_WM_UNIT_VALUE" val="4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l1-1"/>
  <p:tag name="KSO_WM_UNIT_TEXT_FILL_FORE_SCHEMECOLOR_INDEX" val="5"/>
  <p:tag name="KSO_WM_UNIT_TEXT_FILL_TYPE" val="1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a"/>
  <p:tag name="KSO_WM_UNIT_INDEX" val="1_1_1"/>
  <p:tag name="KSO_WM_UNIT_ID" val="diagram20174757_3*l_h_a*1_1_1"/>
  <p:tag name="KSO_WM_UNIT_LAYERLEVEL" val="1_1_1"/>
  <p:tag name="KSO_WM_UNIT_VALUE" val="4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l1-1"/>
  <p:tag name="KSO_WM_UNIT_TEXT_FILL_FORE_SCHEMECOLOR_INDEX" val="5"/>
  <p:tag name="KSO_WM_UNIT_TEXT_FILL_TYPE" val="1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a"/>
  <p:tag name="KSO_WM_UNIT_INDEX" val="1_1_1"/>
  <p:tag name="KSO_WM_UNIT_ID" val="diagram20174757_3*l_h_a*1_1_1"/>
  <p:tag name="KSO_WM_UNIT_LAYERLEVEL" val="1_1_1"/>
  <p:tag name="KSO_WM_UNIT_VALUE" val="4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l1-1"/>
  <p:tag name="KSO_WM_UNIT_TEXT_FILL_FORE_SCHEMECOLOR_INDEX" val="5"/>
  <p:tag name="KSO_WM_UNIT_TEXT_FILL_TYPE" val="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1_1"/>
  <p:tag name="KSO_WM_UNIT_ID" val="diagram20174757_3*l_h_i*1_1_1"/>
  <p:tag name="KSO_WM_UNIT_LAYERLEVEL" val="1_1_1"/>
  <p:tag name="KSO_WM_DIAGRAM_GROUP_CODE" val="l1-1"/>
  <p:tag name="KSO_WM_UNIT_FILL_FORE_SCHEMECOLOR_INDEX" val="5"/>
  <p:tag name="KSO_WM_UNIT_FILL_TYPE" val="1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f"/>
  <p:tag name="KSO_WM_UNIT_INDEX" val="1_1_1"/>
  <p:tag name="KSO_WM_UNIT_ID" val="diagram20174757_3*l_h_f*1_1_1"/>
  <p:tag name="KSO_WM_UNIT_LAYERLEVEL" val="1_1_1"/>
  <p:tag name="KSO_WM_UNIT_VALUE" val="27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l1-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1_3"/>
  <p:tag name="KSO_WM_UNIT_ID" val="diagram20174757_3*l_h_i*1_1_3"/>
  <p:tag name="KSO_WM_UNIT_LAYERLEVEL" val="1_1_1"/>
  <p:tag name="KSO_WM_DIAGRAM_GROUP_CODE" val="l1-1"/>
  <p:tag name="KSO_WM_UNIT_FILL_FORE_SCHEMECOLOR_INDEX" val="6"/>
  <p:tag name="KSO_WM_UNIT_FILL_TYPE" val="1"/>
  <p:tag name="KSO_WM_UNIT_LINE_FORE_SCHEMECOLOR_INDEX" val="5"/>
  <p:tag name="KSO_WM_UNIT_LINE_FILL_TYPE" val="2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a"/>
  <p:tag name="KSO_WM_UNIT_INDEX" val="1_1_1"/>
  <p:tag name="KSO_WM_UNIT_ID" val="diagram20174757_3*l_h_a*1_1_1"/>
  <p:tag name="KSO_WM_UNIT_LAYERLEVEL" val="1_1_1"/>
  <p:tag name="KSO_WM_UNIT_VALUE" val="4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l1-1"/>
  <p:tag name="KSO_WM_UNIT_TEXT_FILL_FORE_SCHEMECOLOR_INDEX" val="5"/>
  <p:tag name="KSO_WM_UNIT_TEXT_FILL_TYPE" val="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2_1"/>
  <p:tag name="KSO_WM_UNIT_ID" val="diagram20174757_3*l_h_i*1_2_1"/>
  <p:tag name="KSO_WM_UNIT_LAYERLEVEL" val="1_1_1"/>
  <p:tag name="KSO_WM_DIAGRAM_GROUP_CODE" val="l1-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3_1"/>
  <p:tag name="KSO_WM_UNIT_ID" val="diagram20174757_3*l_h_i*1_3_1"/>
  <p:tag name="KSO_WM_UNIT_LAYERLEVEL" val="1_1_1"/>
  <p:tag name="KSO_WM_DIAGRAM_GROUP_CODE" val="l1-1"/>
  <p:tag name="KSO_WM_UNIT_FILL_FORE_SCHEMECOLOR_INDEX" val="5"/>
  <p:tag name="KSO_WM_UNIT_FILL_TYPE" val="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2_3"/>
  <p:tag name="KSO_WM_UNIT_ID" val="diagram20174757_3*l_h_i*1_2_3"/>
  <p:tag name="KSO_WM_UNIT_LAYERLEVEL" val="1_1_1"/>
  <p:tag name="KSO_WM_DIAGRAM_GROUP_CODE" val="l1-1"/>
  <p:tag name="KSO_WM_UNIT_FILL_FORE_SCHEMECOLOR_INDEX" val="6"/>
  <p:tag name="KSO_WM_UNIT_FILL_TYPE" val="1"/>
  <p:tag name="KSO_WM_UNIT_LINE_FORE_SCHEMECOLOR_INDEX" val="5"/>
  <p:tag name="KSO_WM_UNIT_LINE_FILL_TYPE" val="2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3_3"/>
  <p:tag name="KSO_WM_UNIT_ID" val="diagram20174757_3*l_h_i*1_3_3"/>
  <p:tag name="KSO_WM_UNIT_LAYERLEVEL" val="1_1_1"/>
  <p:tag name="KSO_WM_DIAGRAM_GROUP_CODE" val="l1-1"/>
  <p:tag name="KSO_WM_UNIT_FILL_FORE_SCHEMECOLOR_INDEX" val="6"/>
  <p:tag name="KSO_WM_UNIT_FILL_TYPE" val="1"/>
  <p:tag name="KSO_WM_UNIT_LINE_FORE_SCHEMECOLOR_INDEX" val="5"/>
  <p:tag name="KSO_WM_UNIT_LINE_FILL_TYPE" val="2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4757"/>
  <p:tag name="KSO_WM_UNIT_TYPE" val="l_h_i"/>
  <p:tag name="KSO_WM_UNIT_INDEX" val="1_4_3"/>
  <p:tag name="KSO_WM_UNIT_ID" val="diagram20174757_3*l_h_i*1_4_3"/>
  <p:tag name="KSO_WM_UNIT_LAYERLEVEL" val="1_1_1"/>
  <p:tag name="KSO_WM_DIAGRAM_GROUP_CODE" val="l1-1"/>
  <p:tag name="KSO_WM_UNIT_FILL_FORE_SCHEMECOLOR_INDEX" val="6"/>
  <p:tag name="KSO_WM_UNIT_FILL_TYPE" val="1"/>
  <p:tag name="KSO_WM_UNIT_LINE_FORE_SCHEMECOLOR_INDEX" val="5"/>
  <p:tag name="KSO_WM_UNIT_LINE_FILL_TYPE" val="2"/>
</p:tagLst>
</file>

<file path=ppt/theme/theme1.xml><?xml version="1.0" encoding="utf-8"?>
<a:theme xmlns:a="http://schemas.openxmlformats.org/drawingml/2006/main" name="Office 主题​​">
  <a:themeElements>
    <a:clrScheme name="自定义 1">
      <a:dk1>
        <a:srgbClr val="BB192E"/>
      </a:dk1>
      <a:lt1>
        <a:srgbClr val="FFFFFF"/>
      </a:lt1>
      <a:dk2>
        <a:srgbClr val="414455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WPS 演示</Application>
  <PresentationFormat>自定义</PresentationFormat>
  <Paragraphs>112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动态预览图</dc:title>
  <dc:creator>kingpub</dc:creator>
  <cp:lastModifiedBy>王伟</cp:lastModifiedBy>
  <cp:revision>2305</cp:revision>
  <dcterms:created xsi:type="dcterms:W3CDTF">2015-04-24T01:01:00Z</dcterms:created>
  <dcterms:modified xsi:type="dcterms:W3CDTF">2022-04-24T08:29:11Z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2052-11.8.2.11473</vt:lpwstr>
  </property>
  <property fmtid="{D5CDD505-2E9C-101B-9397-08002B2CF9AE}" pid="3" name="ICV">
    <vt:lpwstr>5FCFC55021E34BE78E27CFD2A959AC55</vt:lpwstr>
  </property>
</Properties>
</file>